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69.xml" ContentType="application/vnd.openxmlformats-officedocument.presentationml.slide+xml"/>
  <Override PartName="/ppt/tableStyles.xml" ContentType="application/vnd.openxmlformats-officedocument.presentationml.tableStyles+xml"/>
  <Override PartName="/ppt/slides/slide129.xml" ContentType="application/vnd.openxmlformats-officedocument.presentationml.slide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slides/slide165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119.xml" ContentType="application/vnd.openxmlformats-officedocument.presentationml.slide+xml"/>
  <Override PartName="/ppt/slides/slide148.xml" ContentType="application/vnd.openxmlformats-officedocument.presentationml.slide+xml"/>
  <Override PartName="/ppt/slides/slide166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55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slides/slide144.xml" ContentType="application/vnd.openxmlformats-officedocument.presentationml.slide+xml"/>
  <Override PartName="/ppt/slides/slide162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51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slides/slide167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170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72"/>
  </p:notesMasterIdLst>
  <p:sldIdLst>
    <p:sldId id="285" r:id="rId2"/>
    <p:sldId id="578" r:id="rId3"/>
    <p:sldId id="615" r:id="rId4"/>
    <p:sldId id="694" r:id="rId5"/>
    <p:sldId id="581" r:id="rId6"/>
    <p:sldId id="695" r:id="rId7"/>
    <p:sldId id="616" r:id="rId8"/>
    <p:sldId id="585" r:id="rId9"/>
    <p:sldId id="583" r:id="rId10"/>
    <p:sldId id="586" r:id="rId11"/>
    <p:sldId id="697" r:id="rId12"/>
    <p:sldId id="696" r:id="rId13"/>
    <p:sldId id="617" r:id="rId14"/>
    <p:sldId id="587" r:id="rId15"/>
    <p:sldId id="588" r:id="rId16"/>
    <p:sldId id="618" r:id="rId17"/>
    <p:sldId id="589" r:id="rId18"/>
    <p:sldId id="595" r:id="rId19"/>
    <p:sldId id="590" r:id="rId20"/>
    <p:sldId id="596" r:id="rId21"/>
    <p:sldId id="598" r:id="rId22"/>
    <p:sldId id="601" r:id="rId23"/>
    <p:sldId id="698" r:id="rId24"/>
    <p:sldId id="600" r:id="rId25"/>
    <p:sldId id="599" r:id="rId26"/>
    <p:sldId id="602" r:id="rId27"/>
    <p:sldId id="504" r:id="rId28"/>
    <p:sldId id="606" r:id="rId29"/>
    <p:sldId id="339" r:id="rId30"/>
    <p:sldId id="482" r:id="rId31"/>
    <p:sldId id="744" r:id="rId32"/>
    <p:sldId id="483" r:id="rId33"/>
    <p:sldId id="745" r:id="rId34"/>
    <p:sldId id="746" r:id="rId35"/>
    <p:sldId id="455" r:id="rId36"/>
    <p:sldId id="604" r:id="rId37"/>
    <p:sldId id="605" r:id="rId38"/>
    <p:sldId id="534" r:id="rId39"/>
    <p:sldId id="619" r:id="rId40"/>
    <p:sldId id="536" r:id="rId41"/>
    <p:sldId id="620" r:id="rId42"/>
    <p:sldId id="538" r:id="rId43"/>
    <p:sldId id="484" r:id="rId44"/>
    <p:sldId id="446" r:id="rId45"/>
    <p:sldId id="607" r:id="rId46"/>
    <p:sldId id="540" r:id="rId47"/>
    <p:sldId id="747" r:id="rId48"/>
    <p:sldId id="749" r:id="rId49"/>
    <p:sldId id="622" r:id="rId50"/>
    <p:sldId id="443" r:id="rId51"/>
    <p:sldId id="608" r:id="rId52"/>
    <p:sldId id="559" r:id="rId53"/>
    <p:sldId id="505" r:id="rId54"/>
    <p:sldId id="506" r:id="rId55"/>
    <p:sldId id="508" r:id="rId56"/>
    <p:sldId id="759" r:id="rId57"/>
    <p:sldId id="750" r:id="rId58"/>
    <p:sldId id="742" r:id="rId59"/>
    <p:sldId id="637" r:id="rId60"/>
    <p:sldId id="699" r:id="rId61"/>
    <p:sldId id="638" r:id="rId62"/>
    <p:sldId id="509" r:id="rId63"/>
    <p:sldId id="639" r:id="rId64"/>
    <p:sldId id="705" r:id="rId65"/>
    <p:sldId id="702" r:id="rId66"/>
    <p:sldId id="640" r:id="rId67"/>
    <p:sldId id="642" r:id="rId68"/>
    <p:sldId id="751" r:id="rId69"/>
    <p:sldId id="507" r:id="rId70"/>
    <p:sldId id="643" r:id="rId71"/>
    <p:sldId id="644" r:id="rId72"/>
    <p:sldId id="645" r:id="rId73"/>
    <p:sldId id="423" r:id="rId74"/>
    <p:sldId id="646" r:id="rId75"/>
    <p:sldId id="647" r:id="rId76"/>
    <p:sldId id="648" r:id="rId77"/>
    <p:sldId id="426" r:id="rId78"/>
    <p:sldId id="649" r:id="rId79"/>
    <p:sldId id="650" r:id="rId80"/>
    <p:sldId id="651" r:id="rId81"/>
    <p:sldId id="511" r:id="rId82"/>
    <p:sldId id="652" r:id="rId83"/>
    <p:sldId id="654" r:id="rId84"/>
    <p:sldId id="462" r:id="rId85"/>
    <p:sldId id="517" r:id="rId86"/>
    <p:sldId id="613" r:id="rId87"/>
    <p:sldId id="516" r:id="rId88"/>
    <p:sldId id="565" r:id="rId89"/>
    <p:sldId id="566" r:id="rId90"/>
    <p:sldId id="569" r:id="rId91"/>
    <p:sldId id="570" r:id="rId92"/>
    <p:sldId id="743" r:id="rId93"/>
    <p:sldId id="669" r:id="rId94"/>
    <p:sldId id="671" r:id="rId95"/>
    <p:sldId id="670" r:id="rId96"/>
    <p:sldId id="576" r:id="rId97"/>
    <p:sldId id="672" r:id="rId98"/>
    <p:sldId id="673" r:id="rId99"/>
    <p:sldId id="674" r:id="rId100"/>
    <p:sldId id="676" r:id="rId101"/>
    <p:sldId id="675" r:id="rId102"/>
    <p:sldId id="490" r:id="rId103"/>
    <p:sldId id="752" r:id="rId104"/>
    <p:sldId id="753" r:id="rId105"/>
    <p:sldId id="754" r:id="rId106"/>
    <p:sldId id="755" r:id="rId107"/>
    <p:sldId id="756" r:id="rId108"/>
    <p:sldId id="678" r:id="rId109"/>
    <p:sldId id="757" r:id="rId110"/>
    <p:sldId id="501" r:id="rId111"/>
    <p:sldId id="758" r:id="rId112"/>
    <p:sldId id="502" r:id="rId113"/>
    <p:sldId id="503" r:id="rId114"/>
    <p:sldId id="682" r:id="rId115"/>
    <p:sldId id="498" r:id="rId116"/>
    <p:sldId id="528" r:id="rId117"/>
    <p:sldId id="529" r:id="rId118"/>
    <p:sldId id="520" r:id="rId119"/>
    <p:sldId id="683" r:id="rId120"/>
    <p:sldId id="522" r:id="rId121"/>
    <p:sldId id="684" r:id="rId122"/>
    <p:sldId id="521" r:id="rId123"/>
    <p:sldId id="685" r:id="rId124"/>
    <p:sldId id="686" r:id="rId125"/>
    <p:sldId id="524" r:id="rId126"/>
    <p:sldId id="687" r:id="rId127"/>
    <p:sldId id="525" r:id="rId128"/>
    <p:sldId id="689" r:id="rId129"/>
    <p:sldId id="688" r:id="rId130"/>
    <p:sldId id="523" r:id="rId131"/>
    <p:sldId id="690" r:id="rId132"/>
    <p:sldId id="531" r:id="rId133"/>
    <p:sldId id="532" r:id="rId134"/>
    <p:sldId id="692" r:id="rId135"/>
    <p:sldId id="691" r:id="rId136"/>
    <p:sldId id="545" r:id="rId137"/>
    <p:sldId id="533" r:id="rId138"/>
    <p:sldId id="733" r:id="rId139"/>
    <p:sldId id="734" r:id="rId140"/>
    <p:sldId id="735" r:id="rId141"/>
    <p:sldId id="736" r:id="rId142"/>
    <p:sldId id="737" r:id="rId143"/>
    <p:sldId id="738" r:id="rId144"/>
    <p:sldId id="739" r:id="rId145"/>
    <p:sldId id="740" r:id="rId146"/>
    <p:sldId id="741" r:id="rId147"/>
    <p:sldId id="706" r:id="rId148"/>
    <p:sldId id="707" r:id="rId149"/>
    <p:sldId id="708" r:id="rId150"/>
    <p:sldId id="709" r:id="rId151"/>
    <p:sldId id="710" r:id="rId152"/>
    <p:sldId id="715" r:id="rId153"/>
    <p:sldId id="716" r:id="rId154"/>
    <p:sldId id="717" r:id="rId155"/>
    <p:sldId id="718" r:id="rId156"/>
    <p:sldId id="719" r:id="rId157"/>
    <p:sldId id="720" r:id="rId158"/>
    <p:sldId id="721" r:id="rId159"/>
    <p:sldId id="722" r:id="rId160"/>
    <p:sldId id="723" r:id="rId161"/>
    <p:sldId id="724" r:id="rId162"/>
    <p:sldId id="725" r:id="rId163"/>
    <p:sldId id="726" r:id="rId164"/>
    <p:sldId id="727" r:id="rId165"/>
    <p:sldId id="728" r:id="rId166"/>
    <p:sldId id="729" r:id="rId167"/>
    <p:sldId id="730" r:id="rId168"/>
    <p:sldId id="731" r:id="rId169"/>
    <p:sldId id="732" r:id="rId170"/>
    <p:sldId id="527" r:id="rId171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>
      <p:cViewPr varScale="1">
        <p:scale>
          <a:sx n="106" d="100"/>
          <a:sy n="106" d="100"/>
        </p:scale>
        <p:origin x="-1680" y="-17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theme" Target="theme/theme1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4F9E2B-CDEF-4C53-A67A-9890E7BBC454}" type="datetimeFigureOut">
              <a:rPr lang="es-ES" smtClean="0"/>
              <a:pPr/>
              <a:t>12/10/2019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94BF11-5A1C-46D4-AC3C-230A19126D25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22" name="21 Subtítulo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A04C801-82B3-481E-AD95-0E0AEBDC4ACC}" type="datetimeFigureOut">
              <a:rPr lang="es-ES" smtClean="0"/>
              <a:pPr/>
              <a:t>12/10/2019</a:t>
            </a:fld>
            <a:endParaRPr lang="es-ES"/>
          </a:p>
        </p:txBody>
      </p:sp>
      <p:sp>
        <p:nvSpPr>
          <p:cNvPr id="20" name="19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5FF559B-05D3-46D8-9C8B-3ABC9EABC30D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7 Elipse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Elipse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A04C801-82B3-481E-AD95-0E0AEBDC4ACC}" type="datetimeFigureOut">
              <a:rPr lang="es-ES" smtClean="0"/>
              <a:pPr/>
              <a:t>12/10/2019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5FF559B-05D3-46D8-9C8B-3ABC9EABC30D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A04C801-82B3-481E-AD95-0E0AEBDC4ACC}" type="datetimeFigureOut">
              <a:rPr lang="es-ES" smtClean="0"/>
              <a:pPr/>
              <a:t>12/10/2019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5FF559B-05D3-46D8-9C8B-3ABC9EABC30D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A04C801-82B3-481E-AD95-0E0AEBDC4ACC}" type="datetimeFigureOut">
              <a:rPr lang="es-ES" smtClean="0"/>
              <a:pPr/>
              <a:t>12/10/2019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5FF559B-05D3-46D8-9C8B-3ABC9EABC30D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A04C801-82B3-481E-AD95-0E0AEBDC4ACC}" type="datetimeFigureOut">
              <a:rPr lang="es-ES" smtClean="0"/>
              <a:pPr/>
              <a:t>12/10/2019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5FF559B-05D3-46D8-9C8B-3ABC9EABC30D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0" name="9 Rectángulo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7 Elipse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Elipse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A04C801-82B3-481E-AD95-0E0AEBDC4ACC}" type="datetimeFigureOut">
              <a:rPr lang="es-ES" smtClean="0"/>
              <a:pPr/>
              <a:t>12/10/2019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5FF559B-05D3-46D8-9C8B-3ABC9EABC30D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A04C801-82B3-481E-AD95-0E0AEBDC4ACC}" type="datetimeFigureOut">
              <a:rPr lang="es-ES" smtClean="0"/>
              <a:pPr/>
              <a:t>12/10/2019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5FF559B-05D3-46D8-9C8B-3ABC9EABC30D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A04C801-82B3-481E-AD95-0E0AEBDC4ACC}" type="datetimeFigureOut">
              <a:rPr lang="es-ES" smtClean="0"/>
              <a:pPr/>
              <a:t>12/10/2019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5FF559B-05D3-46D8-9C8B-3ABC9EABC30D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A04C801-82B3-481E-AD95-0E0AEBDC4ACC}" type="datetimeFigureOut">
              <a:rPr lang="es-ES" smtClean="0"/>
              <a:pPr/>
              <a:t>12/10/2019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5FF559B-05D3-46D8-9C8B-3ABC9EABC30D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6" name="5 Rectángulo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A04C801-82B3-481E-AD95-0E0AEBDC4ACC}" type="datetimeFigureOut">
              <a:rPr lang="es-ES" smtClean="0"/>
              <a:pPr/>
              <a:t>12/10/2019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5FF559B-05D3-46D8-9C8B-3ABC9EABC30D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A04C801-82B3-481E-AD95-0E0AEBDC4ACC}" type="datetimeFigureOut">
              <a:rPr lang="es-ES" smtClean="0"/>
              <a:pPr/>
              <a:t>12/10/2019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5FF559B-05D3-46D8-9C8B-3ABC9EABC30D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7 Rectángulo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9" name="8 Proceso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9 Proceso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ircular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7 Elipse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10 Anillo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11 Rectángulo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4 Marcador de título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9" name="8 Marcador de texto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24" name="23 Marcador de fecha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9A04C801-82B3-481E-AD95-0E0AEBDC4ACC}" type="datetimeFigureOut">
              <a:rPr lang="es-ES" smtClean="0"/>
              <a:pPr/>
              <a:t>12/10/2019</a:t>
            </a:fld>
            <a:endParaRPr lang="es-ES"/>
          </a:p>
        </p:txBody>
      </p:sp>
      <p:sp>
        <p:nvSpPr>
          <p:cNvPr id="10" name="9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s-ES"/>
          </a:p>
        </p:txBody>
      </p:sp>
      <p:sp>
        <p:nvSpPr>
          <p:cNvPr id="22" name="21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25FF559B-05D3-46D8-9C8B-3ABC9EABC30D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5" name="14 Rectángulo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1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3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3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2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 descr="Dispositivos móviles en las redes corporativas portada - Revista Segurida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  <p:sp>
        <p:nvSpPr>
          <p:cNvPr id="4" name="13 Título"/>
          <p:cNvSpPr txBox="1">
            <a:spLocks/>
          </p:cNvSpPr>
          <p:nvPr/>
        </p:nvSpPr>
        <p:spPr>
          <a:xfrm>
            <a:off x="35496" y="5229200"/>
            <a:ext cx="9108504" cy="792088"/>
          </a:xfrm>
          <a:prstGeom prst="rect">
            <a:avLst/>
          </a:prstGeom>
          <a:effectLst>
            <a:outerShdw dist="38100" dir="12120000" algn="tl" rotWithShape="0">
              <a:schemeClr val="bg2">
                <a:lumMod val="90000"/>
                <a:alpha val="49000"/>
              </a:schemeClr>
            </a:outerShdw>
          </a:effectLst>
        </p:spPr>
        <p:txBody>
          <a:bodyPr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4300" dirty="0" smtClean="0">
                <a:solidFill>
                  <a:schemeClr val="bg1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Seguridad para programadores 101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178077" y="6381328"/>
            <a:ext cx="2593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solidFill>
                  <a:schemeClr val="bg1"/>
                </a:solidFill>
              </a:rPr>
              <a:t>Jose Antonio Bautista </a:t>
            </a:r>
            <a:r>
              <a:rPr lang="es-ES_tradnl" sz="1400" dirty="0" err="1" smtClean="0">
                <a:solidFill>
                  <a:schemeClr val="bg1"/>
                </a:solidFill>
              </a:rPr>
              <a:t>Montejo</a:t>
            </a:r>
            <a:endParaRPr lang="es-ES" sz="1400" dirty="0">
              <a:solidFill>
                <a:schemeClr val="bg1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7812360" y="6408712"/>
            <a:ext cx="1183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solidFill>
                  <a:schemeClr val="bg1"/>
                </a:solidFill>
              </a:rPr>
              <a:t>@</a:t>
            </a:r>
            <a:r>
              <a:rPr lang="es-ES_tradnl" sz="1400" dirty="0" err="1" smtClean="0">
                <a:solidFill>
                  <a:schemeClr val="bg1"/>
                </a:solidFill>
              </a:rPr>
              <a:t>jbautistam</a:t>
            </a:r>
            <a:endParaRPr lang="es-ES" sz="1400" dirty="0">
              <a:solidFill>
                <a:schemeClr val="bg1"/>
              </a:solidFill>
            </a:endParaRPr>
          </a:p>
        </p:txBody>
      </p:sp>
      <p:pic>
        <p:nvPicPr>
          <p:cNvPr id="32772" name="Picture 4" descr="Resultado de imagen de icono twitter sin fond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24328" y="6408712"/>
            <a:ext cx="332656" cy="3326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44624"/>
            <a:ext cx="9036496" cy="836854"/>
          </a:xfrm>
        </p:spPr>
        <p:txBody>
          <a:bodyPr/>
          <a:lstStyle/>
          <a:p>
            <a:r>
              <a:rPr lang="es-ES_tradnl" dirty="0" smtClean="0"/>
              <a:t>Google Hacking</a:t>
            </a:r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908720"/>
            <a:ext cx="6391275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251520" y="44624"/>
            <a:ext cx="8784976" cy="836854"/>
          </a:xfrm>
        </p:spPr>
        <p:txBody>
          <a:bodyPr>
            <a:normAutofit/>
          </a:bodyPr>
          <a:lstStyle/>
          <a:p>
            <a:r>
              <a:rPr lang="es-ES_tradnl" dirty="0" smtClean="0"/>
              <a:t>Reverse </a:t>
            </a:r>
            <a:r>
              <a:rPr lang="es-ES_tradnl" dirty="0" err="1" smtClean="0"/>
              <a:t>tabnabbing</a:t>
            </a:r>
            <a:r>
              <a:rPr lang="es-ES_tradnl" dirty="0" smtClean="0"/>
              <a:t> - Solución</a:t>
            </a:r>
            <a:endParaRPr lang="es-ES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052736"/>
            <a:ext cx="7776864" cy="525864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3068960"/>
            <a:ext cx="6655296" cy="16638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251520" y="44624"/>
            <a:ext cx="8784976" cy="836854"/>
          </a:xfrm>
        </p:spPr>
        <p:txBody>
          <a:bodyPr>
            <a:normAutofit/>
          </a:bodyPr>
          <a:lstStyle/>
          <a:p>
            <a:r>
              <a:rPr lang="es-ES_tradnl" dirty="0" smtClean="0"/>
              <a:t>Reverse </a:t>
            </a:r>
            <a:r>
              <a:rPr lang="es-ES_tradnl" dirty="0" err="1" smtClean="0"/>
              <a:t>tabnabbing</a:t>
            </a:r>
            <a:r>
              <a:rPr lang="es-ES_tradnl" dirty="0" smtClean="0"/>
              <a:t> - Solución</a:t>
            </a:r>
            <a:endParaRPr lang="es-ES" dirty="0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124744"/>
            <a:ext cx="7560840" cy="51125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3068960"/>
            <a:ext cx="9144000" cy="836854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dirty="0" smtClean="0"/>
              <a:t>CSRF</a:t>
            </a:r>
            <a:br>
              <a:rPr lang="es-ES_tradnl" dirty="0" smtClean="0"/>
            </a:br>
            <a:r>
              <a:rPr lang="es-ES_tradnl" dirty="0" smtClean="0"/>
              <a:t>Cross </a:t>
            </a:r>
            <a:r>
              <a:rPr lang="es-ES_tradnl" dirty="0" err="1" smtClean="0"/>
              <a:t>Site</a:t>
            </a:r>
            <a:r>
              <a:rPr lang="es-ES_tradnl" dirty="0" smtClean="0"/>
              <a:t> </a:t>
            </a:r>
            <a:r>
              <a:rPr lang="es-ES_tradnl" dirty="0" err="1" smtClean="0"/>
              <a:t>Request</a:t>
            </a:r>
            <a:r>
              <a:rPr lang="es-ES_tradnl" dirty="0" smtClean="0"/>
              <a:t> </a:t>
            </a:r>
            <a:r>
              <a:rPr lang="es-ES_tradnl" dirty="0" err="1" smtClean="0"/>
              <a:t>Forgery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683568" y="44624"/>
            <a:ext cx="8352928" cy="836854"/>
          </a:xfrm>
        </p:spPr>
        <p:txBody>
          <a:bodyPr/>
          <a:lstStyle/>
          <a:p>
            <a:r>
              <a:rPr lang="es-ES_tradnl" dirty="0" smtClean="0"/>
              <a:t>CSRF</a:t>
            </a:r>
            <a:endParaRPr lang="es-E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628800"/>
            <a:ext cx="7351154" cy="275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683568" y="44624"/>
            <a:ext cx="8352928" cy="836854"/>
          </a:xfrm>
        </p:spPr>
        <p:txBody>
          <a:bodyPr/>
          <a:lstStyle/>
          <a:p>
            <a:r>
              <a:rPr lang="es-ES_tradnl" dirty="0" smtClean="0"/>
              <a:t>CSRF</a:t>
            </a:r>
            <a:endParaRPr lang="es-E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980728"/>
            <a:ext cx="7351154" cy="275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2204864"/>
            <a:ext cx="8580620" cy="26197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683568" y="44624"/>
            <a:ext cx="8352928" cy="836854"/>
          </a:xfrm>
        </p:spPr>
        <p:txBody>
          <a:bodyPr/>
          <a:lstStyle/>
          <a:p>
            <a:r>
              <a:rPr lang="es-ES_tradnl" dirty="0" smtClean="0"/>
              <a:t>CSRF</a:t>
            </a:r>
            <a:endParaRPr lang="es-E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980728"/>
            <a:ext cx="7351154" cy="275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2204864"/>
            <a:ext cx="8580620" cy="26197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2204864"/>
            <a:ext cx="8604501" cy="28803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947546"/>
            <a:ext cx="8192219" cy="5649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1700808"/>
            <a:ext cx="5667375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683568" y="44624"/>
            <a:ext cx="8352928" cy="836854"/>
          </a:xfrm>
        </p:spPr>
        <p:txBody>
          <a:bodyPr/>
          <a:lstStyle/>
          <a:p>
            <a:r>
              <a:rPr lang="es-ES_tradnl" dirty="0" smtClean="0"/>
              <a:t>CSRF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947546"/>
            <a:ext cx="8192219" cy="5649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1700808"/>
            <a:ext cx="5667375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683568" y="44624"/>
            <a:ext cx="8352928" cy="836854"/>
          </a:xfrm>
        </p:spPr>
        <p:txBody>
          <a:bodyPr/>
          <a:lstStyle/>
          <a:p>
            <a:r>
              <a:rPr lang="es-ES_tradnl" dirty="0" smtClean="0"/>
              <a:t>CSRF</a:t>
            </a:r>
            <a:endParaRPr lang="es-ES" dirty="0"/>
          </a:p>
        </p:txBody>
      </p:sp>
      <p:sp>
        <p:nvSpPr>
          <p:cNvPr id="7" name="6 Rectángulo"/>
          <p:cNvSpPr/>
          <p:nvPr/>
        </p:nvSpPr>
        <p:spPr>
          <a:xfrm>
            <a:off x="251520" y="2708920"/>
            <a:ext cx="8784976" cy="28803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2772" y="3273524"/>
            <a:ext cx="8267700" cy="2171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5 CuadroTexto"/>
          <p:cNvSpPr txBox="1"/>
          <p:nvPr/>
        </p:nvSpPr>
        <p:spPr>
          <a:xfrm>
            <a:off x="395536" y="2852936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 smtClean="0"/>
              <a:t>El contenido del atacante</a:t>
            </a:r>
            <a:endParaRPr lang="es-E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700808"/>
            <a:ext cx="5667375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683568" y="44624"/>
            <a:ext cx="8352928" cy="836854"/>
          </a:xfrm>
        </p:spPr>
        <p:txBody>
          <a:bodyPr/>
          <a:lstStyle/>
          <a:p>
            <a:r>
              <a:rPr lang="es-ES_tradnl" dirty="0" smtClean="0"/>
              <a:t>CSRF</a:t>
            </a:r>
            <a:endParaRPr lang="es-E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908720"/>
            <a:ext cx="8208912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Rectángulo"/>
          <p:cNvSpPr/>
          <p:nvPr/>
        </p:nvSpPr>
        <p:spPr>
          <a:xfrm>
            <a:off x="755576" y="5517232"/>
            <a:ext cx="7848872" cy="936104"/>
          </a:xfrm>
          <a:prstGeom prst="rect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44624"/>
            <a:ext cx="9036496" cy="836854"/>
          </a:xfrm>
        </p:spPr>
        <p:txBody>
          <a:bodyPr/>
          <a:lstStyle/>
          <a:p>
            <a:r>
              <a:rPr lang="es-ES_tradnl" dirty="0" smtClean="0"/>
              <a:t>CSRF – La solución</a:t>
            </a:r>
            <a:endParaRPr lang="es-ES" dirty="0"/>
          </a:p>
        </p:txBody>
      </p:sp>
      <p:sp>
        <p:nvSpPr>
          <p:cNvPr id="10" name="9 CuadroTexto"/>
          <p:cNvSpPr txBox="1"/>
          <p:nvPr/>
        </p:nvSpPr>
        <p:spPr>
          <a:xfrm>
            <a:off x="323528" y="836712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 smtClean="0"/>
              <a:t>El código de la víctima</a:t>
            </a:r>
            <a:endParaRPr lang="es-E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611560" y="1196752"/>
            <a:ext cx="8352928" cy="21602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268760"/>
            <a:ext cx="6619875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44624"/>
            <a:ext cx="9036496" cy="836854"/>
          </a:xfrm>
        </p:spPr>
        <p:txBody>
          <a:bodyPr/>
          <a:lstStyle/>
          <a:p>
            <a:r>
              <a:rPr lang="es-ES_tradnl" dirty="0" smtClean="0"/>
              <a:t>Google Hacking</a:t>
            </a:r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908720"/>
            <a:ext cx="6391275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556792"/>
            <a:ext cx="7704856" cy="49827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44624"/>
            <a:ext cx="9036496" cy="836854"/>
          </a:xfrm>
        </p:spPr>
        <p:txBody>
          <a:bodyPr/>
          <a:lstStyle/>
          <a:p>
            <a:r>
              <a:rPr lang="es-ES_tradnl" dirty="0" smtClean="0"/>
              <a:t>CSRF – La solución</a:t>
            </a:r>
            <a:endParaRPr lang="es-ES" dirty="0"/>
          </a:p>
        </p:txBody>
      </p:sp>
      <p:sp>
        <p:nvSpPr>
          <p:cNvPr id="10" name="9 CuadroTexto"/>
          <p:cNvSpPr txBox="1"/>
          <p:nvPr/>
        </p:nvSpPr>
        <p:spPr>
          <a:xfrm>
            <a:off x="323528" y="836712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 smtClean="0"/>
              <a:t>El código de la víctima</a:t>
            </a:r>
            <a:endParaRPr lang="es-E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611560" y="1196752"/>
            <a:ext cx="8352928" cy="21602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268760"/>
            <a:ext cx="6619875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2132856"/>
            <a:ext cx="8280920" cy="247111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Rectángulo"/>
          <p:cNvSpPr/>
          <p:nvPr/>
        </p:nvSpPr>
        <p:spPr>
          <a:xfrm>
            <a:off x="539552" y="5229200"/>
            <a:ext cx="8496944" cy="10801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44624"/>
            <a:ext cx="9036496" cy="836854"/>
          </a:xfrm>
        </p:spPr>
        <p:txBody>
          <a:bodyPr/>
          <a:lstStyle/>
          <a:p>
            <a:r>
              <a:rPr lang="es-ES_tradnl" dirty="0" smtClean="0"/>
              <a:t>CSRF – La solución</a:t>
            </a:r>
            <a:endParaRPr lang="es-ES" dirty="0"/>
          </a:p>
        </p:txBody>
      </p:sp>
      <p:sp>
        <p:nvSpPr>
          <p:cNvPr id="10" name="9 CuadroTexto"/>
          <p:cNvSpPr txBox="1"/>
          <p:nvPr/>
        </p:nvSpPr>
        <p:spPr>
          <a:xfrm>
            <a:off x="323528" y="836712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 smtClean="0"/>
              <a:t>El código de la víctima</a:t>
            </a:r>
            <a:endParaRPr lang="es-E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611560" y="1196752"/>
            <a:ext cx="8352928" cy="21602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268760"/>
            <a:ext cx="6619875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2132856"/>
            <a:ext cx="8280920" cy="247111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2" name="11 CuadroTexto"/>
          <p:cNvSpPr txBox="1"/>
          <p:nvPr/>
        </p:nvSpPr>
        <p:spPr>
          <a:xfrm>
            <a:off x="395536" y="4797152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 smtClean="0"/>
              <a:t>Y en la parte servidor …</a:t>
            </a:r>
            <a:endParaRPr lang="es-E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7624" y="5445224"/>
            <a:ext cx="3400425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44624"/>
            <a:ext cx="9036496" cy="836854"/>
          </a:xfrm>
        </p:spPr>
        <p:txBody>
          <a:bodyPr/>
          <a:lstStyle/>
          <a:p>
            <a:r>
              <a:rPr lang="es-ES_tradnl" dirty="0" smtClean="0"/>
              <a:t>CSRF – La solución</a:t>
            </a:r>
            <a:endParaRPr lang="es-ES" dirty="0"/>
          </a:p>
        </p:txBody>
      </p:sp>
      <p:sp>
        <p:nvSpPr>
          <p:cNvPr id="10" name="9 CuadroTexto"/>
          <p:cNvSpPr txBox="1"/>
          <p:nvPr/>
        </p:nvSpPr>
        <p:spPr>
          <a:xfrm>
            <a:off x="323528" y="836712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 smtClean="0"/>
              <a:t>… y el atacante</a:t>
            </a:r>
            <a:endParaRPr lang="es-E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340768"/>
            <a:ext cx="8209162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44624"/>
            <a:ext cx="9036496" cy="836854"/>
          </a:xfrm>
        </p:spPr>
        <p:txBody>
          <a:bodyPr/>
          <a:lstStyle/>
          <a:p>
            <a:r>
              <a:rPr lang="es-ES_tradnl" dirty="0" smtClean="0"/>
              <a:t>CSRF – Publicidad …</a:t>
            </a:r>
            <a:endParaRPr lang="es-E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551" y="908720"/>
            <a:ext cx="6959873" cy="5266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Rectángulo"/>
          <p:cNvSpPr/>
          <p:nvPr/>
        </p:nvSpPr>
        <p:spPr>
          <a:xfrm>
            <a:off x="0" y="6474822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600" dirty="0" smtClean="0"/>
              <a:t>https://marketplace.visualstudio.com/items?itemName=JaroslavLobacevski.SecurityCodeScan</a:t>
            </a:r>
            <a:endParaRPr lang="es-E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44624"/>
            <a:ext cx="9036496" cy="836854"/>
          </a:xfrm>
        </p:spPr>
        <p:txBody>
          <a:bodyPr/>
          <a:lstStyle/>
          <a:p>
            <a:r>
              <a:rPr lang="es-ES_tradnl" dirty="0" smtClean="0"/>
              <a:t>CSRF – </a:t>
            </a:r>
            <a:r>
              <a:rPr lang="es-ES_tradnl" dirty="0" smtClean="0"/>
              <a:t>Publicidad </a:t>
            </a:r>
            <a:r>
              <a:rPr lang="es-ES_tradnl" dirty="0" smtClean="0"/>
              <a:t>…</a:t>
            </a:r>
            <a:endParaRPr lang="es-E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551" y="908720"/>
            <a:ext cx="6959873" cy="5266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Rectángulo"/>
          <p:cNvSpPr/>
          <p:nvPr/>
        </p:nvSpPr>
        <p:spPr>
          <a:xfrm>
            <a:off x="0" y="6474822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600" dirty="0" smtClean="0"/>
              <a:t>https://marketplace.visualstudio.com/items?itemName=JaroslavLobacevski.SecurityCodeScan</a:t>
            </a:r>
            <a:endParaRPr lang="es-ES" sz="16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2924944"/>
            <a:ext cx="6888163" cy="3219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3068960"/>
            <a:ext cx="9144000" cy="836854"/>
          </a:xfrm>
        </p:spPr>
        <p:txBody>
          <a:bodyPr/>
          <a:lstStyle/>
          <a:p>
            <a:pPr algn="ctr"/>
            <a:r>
              <a:rPr lang="es-ES_tradnl" dirty="0" smtClean="0"/>
              <a:t>XSS – Cross </a:t>
            </a:r>
            <a:r>
              <a:rPr lang="es-ES_tradnl" dirty="0" err="1" smtClean="0"/>
              <a:t>site</a:t>
            </a:r>
            <a:r>
              <a:rPr lang="es-ES_tradnl" dirty="0" smtClean="0"/>
              <a:t> scripting</a:t>
            </a:r>
            <a:endParaRPr lang="es-ES" dirty="0"/>
          </a:p>
        </p:txBody>
      </p:sp>
      <p:sp>
        <p:nvSpPr>
          <p:cNvPr id="3" name="2 Rectángulo"/>
          <p:cNvSpPr/>
          <p:nvPr/>
        </p:nvSpPr>
        <p:spPr>
          <a:xfrm>
            <a:off x="107504" y="6381328"/>
            <a:ext cx="8928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smtClean="0"/>
              <a:t>A7:2017 - Cross-</a:t>
            </a:r>
            <a:r>
              <a:rPr lang="es-ES" dirty="0" err="1" smtClean="0"/>
              <a:t>Site</a:t>
            </a:r>
            <a:r>
              <a:rPr lang="es-ES" dirty="0" smtClean="0"/>
              <a:t> Scripting (XSS)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44624"/>
            <a:ext cx="9036496" cy="836854"/>
          </a:xfrm>
        </p:spPr>
        <p:txBody>
          <a:bodyPr/>
          <a:lstStyle/>
          <a:p>
            <a:r>
              <a:rPr lang="es-ES_tradnl" dirty="0" smtClean="0"/>
              <a:t>XSS – Cross </a:t>
            </a:r>
            <a:r>
              <a:rPr lang="es-ES_tradnl" dirty="0" err="1" smtClean="0"/>
              <a:t>Site</a:t>
            </a:r>
            <a:r>
              <a:rPr lang="es-ES_tradnl" dirty="0" smtClean="0"/>
              <a:t> Scripting</a:t>
            </a:r>
            <a:endParaRPr lang="es-ES" dirty="0"/>
          </a:p>
        </p:txBody>
      </p:sp>
      <p:sp>
        <p:nvSpPr>
          <p:cNvPr id="9" name="8 Rectángulo"/>
          <p:cNvSpPr/>
          <p:nvPr/>
        </p:nvSpPr>
        <p:spPr>
          <a:xfrm>
            <a:off x="1259632" y="980728"/>
            <a:ext cx="720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Permite a los atacantes inyectar código cliente en las páginas Web que ven los usuarios.</a:t>
            </a:r>
            <a:endParaRPr lang="es-ES" dirty="0"/>
          </a:p>
        </p:txBody>
      </p:sp>
      <p:sp>
        <p:nvSpPr>
          <p:cNvPr id="10" name="9 Rectángulo"/>
          <p:cNvSpPr/>
          <p:nvPr/>
        </p:nvSpPr>
        <p:spPr>
          <a:xfrm>
            <a:off x="1403648" y="2870934"/>
            <a:ext cx="72008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4988" indent="-360363">
              <a:buFont typeface="Arial" pitchFamily="34" charset="0"/>
              <a:buChar char="•"/>
            </a:pPr>
            <a:r>
              <a:rPr lang="es-ES" b="1" dirty="0" smtClean="0"/>
              <a:t>Almacenada o persistente: </a:t>
            </a:r>
            <a:r>
              <a:rPr lang="es-ES" dirty="0" smtClean="0"/>
              <a:t>consiste en insertar código HTML peligroso (script, </a:t>
            </a:r>
            <a:r>
              <a:rPr lang="es-ES" dirty="0" err="1" smtClean="0"/>
              <a:t>iFrame</a:t>
            </a:r>
            <a:r>
              <a:rPr lang="es-ES" dirty="0" smtClean="0"/>
              <a:t>, SVG…) en formularios que posteriormente se visualizan en la página del cliente.</a:t>
            </a:r>
          </a:p>
          <a:p>
            <a:pPr marL="534988" indent="-360363">
              <a:buFont typeface="Arial" pitchFamily="34" charset="0"/>
              <a:buChar char="•"/>
            </a:pPr>
            <a:r>
              <a:rPr lang="es-ES" b="1" dirty="0" smtClean="0"/>
              <a:t>Reflejado o no persistente: </a:t>
            </a:r>
            <a:r>
              <a:rPr lang="es-ES" dirty="0" smtClean="0"/>
              <a:t>modifica los valores utilizados por la aplicación para pasar variables entre páginas. Por ejemplo, un mensaje en la URL del navegador, cookie o cabecera HTTP.</a:t>
            </a:r>
          </a:p>
          <a:p>
            <a:pPr marL="534988" indent="-360363">
              <a:buFont typeface="Arial" pitchFamily="34" charset="0"/>
              <a:buChar char="•"/>
            </a:pPr>
            <a:r>
              <a:rPr lang="es-ES_tradnl" b="1" dirty="0" err="1" smtClean="0"/>
              <a:t>Mutated</a:t>
            </a:r>
            <a:r>
              <a:rPr lang="es-ES_tradnl" b="1" dirty="0" smtClean="0"/>
              <a:t> XSS (</a:t>
            </a:r>
            <a:r>
              <a:rPr lang="es-ES_tradnl" b="1" dirty="0" err="1" smtClean="0"/>
              <a:t>mXSS</a:t>
            </a:r>
            <a:r>
              <a:rPr lang="es-ES_tradnl" b="1" dirty="0" smtClean="0"/>
              <a:t>): </a:t>
            </a:r>
            <a:r>
              <a:rPr lang="es-ES_tradnl" dirty="0" smtClean="0"/>
              <a:t>el atacante inyecta código que inicialmente es seguro pero que cuando el navegador lo interpreta y lo reproduce en el cliente se convierte en código peligroso.</a:t>
            </a:r>
            <a:endParaRPr lang="es-ES" dirty="0"/>
          </a:p>
        </p:txBody>
      </p:sp>
      <p:sp>
        <p:nvSpPr>
          <p:cNvPr id="11" name="10 Rectángulo"/>
          <p:cNvSpPr/>
          <p:nvPr/>
        </p:nvSpPr>
        <p:spPr>
          <a:xfrm>
            <a:off x="1331640" y="1918573"/>
            <a:ext cx="720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Puede utilizarse para saltarse los métodos de control de acceso como CORS.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44624"/>
            <a:ext cx="9036496" cy="836854"/>
          </a:xfrm>
        </p:spPr>
        <p:txBody>
          <a:bodyPr/>
          <a:lstStyle/>
          <a:p>
            <a:r>
              <a:rPr lang="es-ES_tradnl" dirty="0" smtClean="0"/>
              <a:t>XSS – El problema</a:t>
            </a:r>
            <a:endParaRPr lang="es-E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556792"/>
            <a:ext cx="5616624" cy="7200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3140968"/>
            <a:ext cx="6734175" cy="3152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" name="6 CuadroTexto"/>
          <p:cNvSpPr txBox="1"/>
          <p:nvPr/>
        </p:nvSpPr>
        <p:spPr>
          <a:xfrm>
            <a:off x="1259632" y="105273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 smtClean="0"/>
              <a:t>Modelo …</a:t>
            </a:r>
            <a:endParaRPr lang="es-ES" b="1" dirty="0"/>
          </a:p>
        </p:txBody>
      </p:sp>
      <p:sp>
        <p:nvSpPr>
          <p:cNvPr id="8" name="7 CuadroTexto"/>
          <p:cNvSpPr txBox="1"/>
          <p:nvPr/>
        </p:nvSpPr>
        <p:spPr>
          <a:xfrm>
            <a:off x="1259632" y="2636912"/>
            <a:ext cx="1026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 smtClean="0"/>
              <a:t>Vista …</a:t>
            </a:r>
            <a:endParaRPr lang="es-ES" b="1" dirty="0"/>
          </a:p>
        </p:txBody>
      </p:sp>
      <p:sp>
        <p:nvSpPr>
          <p:cNvPr id="9" name="8 Rectángulo"/>
          <p:cNvSpPr/>
          <p:nvPr/>
        </p:nvSpPr>
        <p:spPr>
          <a:xfrm>
            <a:off x="2411760" y="3717032"/>
            <a:ext cx="1800200" cy="288032"/>
          </a:xfrm>
          <a:prstGeom prst="rect">
            <a:avLst/>
          </a:prstGeom>
          <a:solidFill>
            <a:schemeClr val="accent1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72008" y="44624"/>
            <a:ext cx="9036496" cy="836854"/>
          </a:xfrm>
        </p:spPr>
        <p:txBody>
          <a:bodyPr/>
          <a:lstStyle/>
          <a:p>
            <a:r>
              <a:rPr lang="es-ES_tradnl" dirty="0" smtClean="0"/>
              <a:t>XSS – Una alerta</a:t>
            </a:r>
            <a:endParaRPr lang="es-E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124744"/>
            <a:ext cx="7647384" cy="49012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44624"/>
            <a:ext cx="9036496" cy="836854"/>
          </a:xfrm>
        </p:spPr>
        <p:txBody>
          <a:bodyPr/>
          <a:lstStyle/>
          <a:p>
            <a:r>
              <a:rPr lang="es-ES_tradnl" dirty="0" smtClean="0"/>
              <a:t>XSS – Una alerta</a:t>
            </a:r>
            <a:endParaRPr lang="es-E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124744"/>
            <a:ext cx="7647384" cy="49012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1988840"/>
            <a:ext cx="7424638" cy="4341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44624"/>
            <a:ext cx="9036496" cy="836854"/>
          </a:xfrm>
        </p:spPr>
        <p:txBody>
          <a:bodyPr/>
          <a:lstStyle/>
          <a:p>
            <a:r>
              <a:rPr lang="es-ES_tradnl" dirty="0" smtClean="0"/>
              <a:t>Google Hacking</a:t>
            </a:r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908720"/>
            <a:ext cx="6391275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1628800"/>
            <a:ext cx="6802058" cy="4867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44624"/>
            <a:ext cx="9036496" cy="836854"/>
          </a:xfrm>
        </p:spPr>
        <p:txBody>
          <a:bodyPr/>
          <a:lstStyle/>
          <a:p>
            <a:r>
              <a:rPr lang="es-ES_tradnl" dirty="0" smtClean="0"/>
              <a:t>XSS – Sin comillas</a:t>
            </a:r>
            <a:endParaRPr lang="es-E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908720"/>
            <a:ext cx="8640960" cy="47986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44624"/>
            <a:ext cx="9036496" cy="836854"/>
          </a:xfrm>
        </p:spPr>
        <p:txBody>
          <a:bodyPr/>
          <a:lstStyle/>
          <a:p>
            <a:r>
              <a:rPr lang="es-ES_tradnl" dirty="0" smtClean="0"/>
              <a:t>XSS – Sin comillas</a:t>
            </a:r>
            <a:endParaRPr lang="es-E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908720"/>
            <a:ext cx="8640960" cy="47986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844824"/>
            <a:ext cx="8468246" cy="46587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44624"/>
            <a:ext cx="9036496" cy="836854"/>
          </a:xfrm>
        </p:spPr>
        <p:txBody>
          <a:bodyPr/>
          <a:lstStyle/>
          <a:p>
            <a:r>
              <a:rPr lang="es-ES_tradnl" dirty="0" smtClean="0"/>
              <a:t>XSS – Leyendo cookies</a:t>
            </a:r>
            <a:endParaRPr lang="es-E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934591"/>
            <a:ext cx="7632848" cy="458264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44624"/>
            <a:ext cx="9036496" cy="836854"/>
          </a:xfrm>
        </p:spPr>
        <p:txBody>
          <a:bodyPr/>
          <a:lstStyle/>
          <a:p>
            <a:r>
              <a:rPr lang="es-ES_tradnl" dirty="0" smtClean="0"/>
              <a:t>XSS – Leyendo cookies</a:t>
            </a:r>
            <a:endParaRPr lang="es-E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934591"/>
            <a:ext cx="7632848" cy="458264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988840"/>
            <a:ext cx="8064896" cy="46085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44624"/>
            <a:ext cx="9036496" cy="836854"/>
          </a:xfrm>
        </p:spPr>
        <p:txBody>
          <a:bodyPr/>
          <a:lstStyle/>
          <a:p>
            <a:r>
              <a:rPr lang="es-ES_tradnl" dirty="0" smtClean="0"/>
              <a:t>XSS – Leyendo cookies</a:t>
            </a:r>
            <a:endParaRPr lang="es-E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934591"/>
            <a:ext cx="7632848" cy="458264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988840"/>
            <a:ext cx="8064896" cy="46085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3429000"/>
            <a:ext cx="8132668" cy="11521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44624"/>
            <a:ext cx="9036496" cy="836854"/>
          </a:xfrm>
        </p:spPr>
        <p:txBody>
          <a:bodyPr/>
          <a:lstStyle/>
          <a:p>
            <a:r>
              <a:rPr lang="es-ES_tradnl" dirty="0" smtClean="0"/>
              <a:t>XSS – Creando un </a:t>
            </a:r>
            <a:r>
              <a:rPr lang="es-ES_tradnl" dirty="0" err="1" smtClean="0"/>
              <a:t>iFrame</a:t>
            </a:r>
            <a:endParaRPr lang="es-E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908720"/>
            <a:ext cx="8568258" cy="47754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44624"/>
            <a:ext cx="9036496" cy="836854"/>
          </a:xfrm>
        </p:spPr>
        <p:txBody>
          <a:bodyPr/>
          <a:lstStyle/>
          <a:p>
            <a:r>
              <a:rPr lang="es-ES_tradnl" dirty="0" smtClean="0"/>
              <a:t>XSS – Creando un </a:t>
            </a:r>
            <a:r>
              <a:rPr lang="es-ES_tradnl" dirty="0" err="1" smtClean="0"/>
              <a:t>iFrame</a:t>
            </a:r>
            <a:endParaRPr lang="es-E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908720"/>
            <a:ext cx="8568258" cy="47754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2708920"/>
            <a:ext cx="6534125" cy="3641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" name="7 Rectángulo"/>
          <p:cNvSpPr/>
          <p:nvPr/>
        </p:nvSpPr>
        <p:spPr>
          <a:xfrm>
            <a:off x="1907704" y="4221088"/>
            <a:ext cx="2160240" cy="1296144"/>
          </a:xfrm>
          <a:prstGeom prst="rect">
            <a:avLst/>
          </a:prstGeom>
          <a:solidFill>
            <a:schemeClr val="accent1">
              <a:alpha val="2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44624"/>
            <a:ext cx="9036496" cy="836854"/>
          </a:xfrm>
        </p:spPr>
        <p:txBody>
          <a:bodyPr/>
          <a:lstStyle/>
          <a:p>
            <a:r>
              <a:rPr lang="es-ES_tradnl" dirty="0" smtClean="0"/>
              <a:t>XSS – Con un </a:t>
            </a:r>
            <a:r>
              <a:rPr lang="es-ES_tradnl" dirty="0" err="1" smtClean="0"/>
              <a:t>KeyLogger</a:t>
            </a:r>
            <a:endParaRPr lang="es-E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908720"/>
            <a:ext cx="8093085" cy="45106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44624"/>
            <a:ext cx="9036496" cy="836854"/>
          </a:xfrm>
        </p:spPr>
        <p:txBody>
          <a:bodyPr/>
          <a:lstStyle/>
          <a:p>
            <a:r>
              <a:rPr lang="es-ES_tradnl" dirty="0" smtClean="0"/>
              <a:t>XSS – Con un </a:t>
            </a:r>
            <a:r>
              <a:rPr lang="es-ES_tradnl" dirty="0" err="1" smtClean="0"/>
              <a:t>KeyLogger</a:t>
            </a:r>
            <a:endParaRPr lang="es-E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908720"/>
            <a:ext cx="8093085" cy="45106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4581128"/>
            <a:ext cx="3962400" cy="2152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44624"/>
            <a:ext cx="9036496" cy="836854"/>
          </a:xfrm>
        </p:spPr>
        <p:txBody>
          <a:bodyPr/>
          <a:lstStyle/>
          <a:p>
            <a:r>
              <a:rPr lang="es-ES_tradnl" dirty="0" smtClean="0"/>
              <a:t>XSS – Con un </a:t>
            </a:r>
            <a:r>
              <a:rPr lang="es-ES_tradnl" dirty="0" err="1" smtClean="0"/>
              <a:t>KeyLogger</a:t>
            </a:r>
            <a:endParaRPr lang="es-E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908720"/>
            <a:ext cx="8093085" cy="45106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2060848"/>
            <a:ext cx="7471241" cy="41640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0032" y="4581128"/>
            <a:ext cx="3962400" cy="2152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44624"/>
            <a:ext cx="9036496" cy="836854"/>
          </a:xfrm>
        </p:spPr>
        <p:txBody>
          <a:bodyPr/>
          <a:lstStyle/>
          <a:p>
            <a:r>
              <a:rPr lang="es-ES_tradnl" dirty="0" smtClean="0"/>
              <a:t>Google Hacking</a:t>
            </a:r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908720"/>
            <a:ext cx="6391275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1556792"/>
            <a:ext cx="6840760" cy="4870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44624"/>
            <a:ext cx="9036496" cy="836854"/>
          </a:xfrm>
        </p:spPr>
        <p:txBody>
          <a:bodyPr/>
          <a:lstStyle/>
          <a:p>
            <a:r>
              <a:rPr lang="es-ES_tradnl" dirty="0" smtClean="0"/>
              <a:t>XSS – La primera solución</a:t>
            </a:r>
            <a:endParaRPr lang="es-E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934591"/>
            <a:ext cx="7632848" cy="458264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1628800"/>
            <a:ext cx="5688632" cy="8284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44624"/>
            <a:ext cx="9036496" cy="836854"/>
          </a:xfrm>
        </p:spPr>
        <p:txBody>
          <a:bodyPr/>
          <a:lstStyle/>
          <a:p>
            <a:r>
              <a:rPr lang="es-ES_tradnl" dirty="0" smtClean="0"/>
              <a:t>XSS – La primera solución</a:t>
            </a:r>
            <a:endParaRPr lang="es-E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934591"/>
            <a:ext cx="7632848" cy="458264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1628800"/>
            <a:ext cx="5688632" cy="8284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7624" y="2564904"/>
            <a:ext cx="7560840" cy="40249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" name="7 Rectángulo"/>
          <p:cNvSpPr/>
          <p:nvPr/>
        </p:nvSpPr>
        <p:spPr>
          <a:xfrm>
            <a:off x="1331640" y="5085184"/>
            <a:ext cx="1944216" cy="576064"/>
          </a:xfrm>
          <a:prstGeom prst="rect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Rectángulo"/>
          <p:cNvSpPr/>
          <p:nvPr/>
        </p:nvSpPr>
        <p:spPr>
          <a:xfrm>
            <a:off x="467544" y="836712"/>
            <a:ext cx="8568952" cy="56166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44624"/>
            <a:ext cx="9036496" cy="836854"/>
          </a:xfrm>
        </p:spPr>
        <p:txBody>
          <a:bodyPr/>
          <a:lstStyle/>
          <a:p>
            <a:r>
              <a:rPr lang="es-ES_tradnl" dirty="0" smtClean="0"/>
              <a:t>XSS – No sólo script</a:t>
            </a:r>
            <a:endParaRPr lang="es-ES" dirty="0"/>
          </a:p>
        </p:txBody>
      </p:sp>
      <p:sp>
        <p:nvSpPr>
          <p:cNvPr id="15" name="14 Rectángulo"/>
          <p:cNvSpPr/>
          <p:nvPr/>
        </p:nvSpPr>
        <p:spPr>
          <a:xfrm>
            <a:off x="1187624" y="2124700"/>
            <a:ext cx="7416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16" name="15 Rectángulo"/>
          <p:cNvSpPr/>
          <p:nvPr/>
        </p:nvSpPr>
        <p:spPr>
          <a:xfrm>
            <a:off x="1187624" y="2732690"/>
            <a:ext cx="5454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17" name="16 Rectángulo"/>
          <p:cNvSpPr/>
          <p:nvPr/>
        </p:nvSpPr>
        <p:spPr>
          <a:xfrm>
            <a:off x="1187624" y="3340680"/>
            <a:ext cx="72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18" name="17 Rectángulo"/>
          <p:cNvSpPr/>
          <p:nvPr/>
        </p:nvSpPr>
        <p:spPr>
          <a:xfrm>
            <a:off x="1187624" y="4779667"/>
            <a:ext cx="7344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20" name="19 Rectángulo"/>
          <p:cNvSpPr/>
          <p:nvPr/>
        </p:nvSpPr>
        <p:spPr>
          <a:xfrm>
            <a:off x="1187624" y="5387657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s-ES" dirty="0"/>
          </a:p>
        </p:txBody>
      </p:sp>
      <p:sp>
        <p:nvSpPr>
          <p:cNvPr id="21" name="20 Rectángulo"/>
          <p:cNvSpPr/>
          <p:nvPr/>
        </p:nvSpPr>
        <p:spPr>
          <a:xfrm>
            <a:off x="1187624" y="5995645"/>
            <a:ext cx="7128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graphicFrame>
        <p:nvGraphicFramePr>
          <p:cNvPr id="28" name="27 Tabla"/>
          <p:cNvGraphicFramePr>
            <a:graphicFrameLocks noGrp="1"/>
          </p:cNvGraphicFramePr>
          <p:nvPr/>
        </p:nvGraphicFramePr>
        <p:xfrm>
          <a:off x="539552" y="908721"/>
          <a:ext cx="8424936" cy="5472607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8424936"/>
              </a:tblGrid>
              <a:tr h="50062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&lt;video </a:t>
                      </a:r>
                      <a:r>
                        <a:rPr lang="es-ES" dirty="0" err="1" smtClean="0"/>
                        <a:t>onerror</a:t>
                      </a:r>
                      <a:r>
                        <a:rPr lang="es-ES" dirty="0" smtClean="0"/>
                        <a:t>="</a:t>
                      </a:r>
                      <a:r>
                        <a:rPr lang="es-ES" dirty="0" err="1" smtClean="0"/>
                        <a:t>alert</a:t>
                      </a:r>
                      <a:r>
                        <a:rPr lang="es-ES" dirty="0" smtClean="0"/>
                        <a:t>(1)"&gt;&lt;</a:t>
                      </a:r>
                      <a:r>
                        <a:rPr lang="es-ES" dirty="0" err="1" smtClean="0"/>
                        <a:t>source</a:t>
                      </a:r>
                      <a:r>
                        <a:rPr lang="es-ES" dirty="0" smtClean="0"/>
                        <a:t>&gt;&lt;/</a:t>
                      </a:r>
                      <a:r>
                        <a:rPr lang="es-ES" dirty="0" err="1" smtClean="0"/>
                        <a:t>source</a:t>
                      </a:r>
                      <a:r>
                        <a:rPr lang="es-ES" dirty="0" smtClean="0"/>
                        <a:t>&gt;&lt;/video&gt;</a:t>
                      </a:r>
                    </a:p>
                  </a:txBody>
                  <a:tcPr anchor="ctr"/>
                </a:tc>
              </a:tr>
              <a:tr h="500627">
                <a:tc>
                  <a:txBody>
                    <a:bodyPr/>
                    <a:lstStyle/>
                    <a:p>
                      <a:r>
                        <a:rPr lang="en-US" dirty="0" smtClean="0"/>
                        <a:t>&lt;link </a:t>
                      </a:r>
                      <a:r>
                        <a:rPr lang="en-US" dirty="0" err="1" smtClean="0"/>
                        <a:t>rel</a:t>
                      </a:r>
                      <a:r>
                        <a:rPr lang="en-US" dirty="0" smtClean="0"/>
                        <a:t>="import" </a:t>
                      </a:r>
                      <a:r>
                        <a:rPr lang="en-US" dirty="0" err="1" smtClean="0"/>
                        <a:t>href</a:t>
                      </a:r>
                      <a:r>
                        <a:rPr lang="en-US" dirty="0" smtClean="0"/>
                        <a:t>="test.svg" /&gt;</a:t>
                      </a:r>
                      <a:endParaRPr lang="es-ES" dirty="0"/>
                    </a:p>
                  </a:txBody>
                  <a:tcPr anchor="ctr"/>
                </a:tc>
              </a:tr>
              <a:tr h="864096">
                <a:tc>
                  <a:txBody>
                    <a:bodyPr/>
                    <a:lstStyle/>
                    <a:p>
                      <a:r>
                        <a:rPr lang="es-ES" dirty="0" smtClean="0"/>
                        <a:t>&lt;</a:t>
                      </a:r>
                      <a:r>
                        <a:rPr lang="es-ES" dirty="0" err="1" smtClean="0"/>
                        <a:t>div</a:t>
                      </a:r>
                      <a:r>
                        <a:rPr lang="es-ES" dirty="0" smtClean="0"/>
                        <a:t> </a:t>
                      </a:r>
                      <a:r>
                        <a:rPr lang="es-ES" dirty="0" err="1" smtClean="0"/>
                        <a:t>onfocus</a:t>
                      </a:r>
                      <a:r>
                        <a:rPr lang="es-ES" dirty="0" smtClean="0"/>
                        <a:t>="</a:t>
                      </a:r>
                      <a:r>
                        <a:rPr lang="es-ES" dirty="0" err="1" smtClean="0"/>
                        <a:t>alert</a:t>
                      </a:r>
                      <a:r>
                        <a:rPr lang="es-ES" dirty="0" smtClean="0"/>
                        <a:t>(1)" </a:t>
                      </a:r>
                      <a:r>
                        <a:rPr lang="es-ES" dirty="0" err="1" smtClean="0"/>
                        <a:t>contenteditable</a:t>
                      </a:r>
                      <a:r>
                        <a:rPr lang="es-ES" dirty="0" smtClean="0"/>
                        <a:t> </a:t>
                      </a:r>
                      <a:r>
                        <a:rPr lang="es-ES" dirty="0" err="1" smtClean="0"/>
                        <a:t>tabindex</a:t>
                      </a:r>
                      <a:r>
                        <a:rPr lang="es-ES" dirty="0" smtClean="0"/>
                        <a:t>="0" id="</a:t>
                      </a:r>
                      <a:r>
                        <a:rPr lang="es-ES" dirty="0" err="1" smtClean="0"/>
                        <a:t>xss</a:t>
                      </a:r>
                      <a:r>
                        <a:rPr lang="es-ES" dirty="0" smtClean="0"/>
                        <a:t>"&gt;&lt;/</a:t>
                      </a:r>
                      <a:r>
                        <a:rPr lang="es-ES" dirty="0" err="1" smtClean="0"/>
                        <a:t>div</a:t>
                      </a:r>
                      <a:r>
                        <a:rPr lang="es-ES" dirty="0" smtClean="0"/>
                        <a:t>&gt;</a:t>
                      </a:r>
                      <a:endParaRPr lang="es-ES" dirty="0"/>
                    </a:p>
                  </a:txBody>
                  <a:tcPr anchor="ctr"/>
                </a:tc>
              </a:tr>
              <a:tr h="50062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&lt;</a:t>
                      </a:r>
                      <a:r>
                        <a:rPr lang="es-ES" dirty="0" err="1" smtClean="0"/>
                        <a:t>table</a:t>
                      </a:r>
                      <a:r>
                        <a:rPr lang="es-ES" dirty="0" smtClean="0"/>
                        <a:t> </a:t>
                      </a:r>
                      <a:r>
                        <a:rPr lang="es-ES" dirty="0" err="1" smtClean="0"/>
                        <a:t>background</a:t>
                      </a:r>
                      <a:r>
                        <a:rPr lang="es-ES" dirty="0" smtClean="0"/>
                        <a:t>="</a:t>
                      </a:r>
                      <a:r>
                        <a:rPr lang="es-ES" dirty="0" err="1" smtClean="0"/>
                        <a:t>javascript:alert</a:t>
                      </a:r>
                      <a:r>
                        <a:rPr lang="es-ES" dirty="0" smtClean="0"/>
                        <a:t>(1)"&gt;&lt;/</a:t>
                      </a:r>
                      <a:r>
                        <a:rPr lang="es-ES" dirty="0" err="1" smtClean="0"/>
                        <a:t>table</a:t>
                      </a:r>
                      <a:r>
                        <a:rPr lang="es-ES" dirty="0" smtClean="0"/>
                        <a:t>&gt;</a:t>
                      </a:r>
                    </a:p>
                  </a:txBody>
                  <a:tcPr anchor="ctr"/>
                </a:tc>
              </a:tr>
              <a:tr h="1604749">
                <a:tc>
                  <a:txBody>
                    <a:bodyPr/>
                    <a:lstStyle/>
                    <a:p>
                      <a:r>
                        <a:rPr lang="es-ES" dirty="0" smtClean="0"/>
                        <a:t>&lt;</a:t>
                      </a:r>
                      <a:r>
                        <a:rPr lang="es-ES" dirty="0" err="1" smtClean="0"/>
                        <a:t>svg</a:t>
                      </a:r>
                      <a:r>
                        <a:rPr lang="es-ES" dirty="0" smtClean="0"/>
                        <a:t>&gt;</a:t>
                      </a:r>
                    </a:p>
                    <a:p>
                      <a:r>
                        <a:rPr lang="es-ES" dirty="0" smtClean="0"/>
                        <a:t>	&lt;![CDATA[&gt;&lt;</a:t>
                      </a:r>
                      <a:r>
                        <a:rPr lang="es-ES" dirty="0" err="1" smtClean="0"/>
                        <a:t>image</a:t>
                      </a:r>
                      <a:r>
                        <a:rPr lang="es-ES" dirty="0" smtClean="0"/>
                        <a:t> </a:t>
                      </a:r>
                      <a:r>
                        <a:rPr lang="es-ES" dirty="0" err="1" smtClean="0"/>
                        <a:t>xlink:href</a:t>
                      </a:r>
                      <a:r>
                        <a:rPr lang="es-ES" dirty="0" smtClean="0"/>
                        <a:t>="]]&gt;</a:t>
                      </a:r>
                    </a:p>
                    <a:p>
                      <a:r>
                        <a:rPr lang="es-ES" dirty="0" smtClean="0"/>
                        <a:t>	&lt;</a:t>
                      </a:r>
                      <a:r>
                        <a:rPr lang="es-ES" dirty="0" err="1" smtClean="0"/>
                        <a:t>img</a:t>
                      </a:r>
                      <a:r>
                        <a:rPr lang="es-ES" dirty="0" smtClean="0"/>
                        <a:t> </a:t>
                      </a:r>
                      <a:r>
                        <a:rPr lang="es-ES" dirty="0" err="1" smtClean="0"/>
                        <a:t>src</a:t>
                      </a:r>
                      <a:r>
                        <a:rPr lang="es-ES" dirty="0" smtClean="0"/>
                        <a:t>=</a:t>
                      </a:r>
                      <a:r>
                        <a:rPr lang="es-ES" dirty="0" err="1" smtClean="0"/>
                        <a:t>xx:x</a:t>
                      </a:r>
                      <a:r>
                        <a:rPr lang="es-ES" dirty="0" smtClean="0"/>
                        <a:t> </a:t>
                      </a:r>
                      <a:r>
                        <a:rPr lang="es-ES" dirty="0" err="1" smtClean="0"/>
                        <a:t>onerror</a:t>
                      </a:r>
                      <a:r>
                        <a:rPr lang="es-ES" dirty="0" smtClean="0"/>
                        <a:t>=</a:t>
                      </a:r>
                      <a:r>
                        <a:rPr lang="es-ES" dirty="0" err="1" smtClean="0"/>
                        <a:t>alert</a:t>
                      </a:r>
                      <a:r>
                        <a:rPr lang="es-ES" dirty="0" smtClean="0"/>
                        <a:t>(2)//"&gt;</a:t>
                      </a:r>
                    </a:p>
                    <a:p>
                      <a:r>
                        <a:rPr lang="es-ES" dirty="0" smtClean="0"/>
                        <a:t>&lt;/</a:t>
                      </a:r>
                      <a:r>
                        <a:rPr lang="es-ES" dirty="0" err="1" smtClean="0"/>
                        <a:t>svg</a:t>
                      </a:r>
                      <a:r>
                        <a:rPr lang="es-ES" dirty="0" smtClean="0"/>
                        <a:t>&gt;</a:t>
                      </a:r>
                    </a:p>
                  </a:txBody>
                  <a:tcPr anchor="ctr"/>
                </a:tc>
              </a:tr>
              <a:tr h="50062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&lt;</a:t>
                      </a:r>
                      <a:r>
                        <a:rPr lang="es-ES" dirty="0" err="1" smtClean="0"/>
                        <a:t>style</a:t>
                      </a:r>
                      <a:r>
                        <a:rPr lang="es-ES" dirty="0" smtClean="0"/>
                        <a:t>&gt;&lt;</a:t>
                      </a:r>
                      <a:r>
                        <a:rPr lang="es-ES" dirty="0" err="1" smtClean="0"/>
                        <a:t>img</a:t>
                      </a:r>
                      <a:r>
                        <a:rPr lang="es-ES" dirty="0" smtClean="0"/>
                        <a:t> </a:t>
                      </a:r>
                      <a:r>
                        <a:rPr lang="es-ES" dirty="0" err="1" smtClean="0"/>
                        <a:t>src</a:t>
                      </a:r>
                      <a:r>
                        <a:rPr lang="es-ES" dirty="0" smtClean="0"/>
                        <a:t>="&lt;/</a:t>
                      </a:r>
                      <a:r>
                        <a:rPr lang="es-ES" dirty="0" err="1" smtClean="0"/>
                        <a:t>style</a:t>
                      </a:r>
                      <a:r>
                        <a:rPr lang="es-ES" dirty="0" smtClean="0"/>
                        <a:t>&gt;&lt;</a:t>
                      </a:r>
                      <a:r>
                        <a:rPr lang="es-ES" dirty="0" err="1" smtClean="0"/>
                        <a:t>img</a:t>
                      </a:r>
                      <a:r>
                        <a:rPr lang="es-ES" dirty="0" smtClean="0"/>
                        <a:t> </a:t>
                      </a:r>
                      <a:r>
                        <a:rPr lang="es-ES" dirty="0" err="1" smtClean="0"/>
                        <a:t>src</a:t>
                      </a:r>
                      <a:r>
                        <a:rPr lang="es-ES" dirty="0" smtClean="0"/>
                        <a:t>=x </a:t>
                      </a:r>
                      <a:r>
                        <a:rPr lang="es-ES" dirty="0" err="1" smtClean="0"/>
                        <a:t>onerror</a:t>
                      </a:r>
                      <a:r>
                        <a:rPr lang="es-ES" dirty="0" smtClean="0"/>
                        <a:t>=</a:t>
                      </a:r>
                      <a:r>
                        <a:rPr lang="es-ES" dirty="0" err="1" smtClean="0"/>
                        <a:t>alert</a:t>
                      </a:r>
                      <a:r>
                        <a:rPr lang="es-ES" dirty="0" smtClean="0"/>
                        <a:t>(1)//"&gt;</a:t>
                      </a:r>
                    </a:p>
                  </a:txBody>
                  <a:tcPr anchor="ctr"/>
                </a:tc>
              </a:tr>
              <a:tr h="50062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&lt;</a:t>
                      </a:r>
                      <a:r>
                        <a:rPr lang="es-ES" dirty="0" err="1" smtClean="0"/>
                        <a:t>img</a:t>
                      </a:r>
                      <a:r>
                        <a:rPr lang="es-ES" dirty="0" smtClean="0"/>
                        <a:t>[a][b]</a:t>
                      </a:r>
                      <a:r>
                        <a:rPr lang="es-ES" dirty="0" err="1" smtClean="0"/>
                        <a:t>src</a:t>
                      </a:r>
                      <a:r>
                        <a:rPr lang="es-ES" dirty="0" smtClean="0"/>
                        <a:t>=x[d]</a:t>
                      </a:r>
                      <a:r>
                        <a:rPr lang="es-ES" dirty="0" err="1" smtClean="0"/>
                        <a:t>onerror</a:t>
                      </a:r>
                      <a:r>
                        <a:rPr lang="es-ES" dirty="0" smtClean="0"/>
                        <a:t>[c]=[e]"</a:t>
                      </a:r>
                      <a:r>
                        <a:rPr lang="es-ES" dirty="0" err="1" smtClean="0"/>
                        <a:t>alert</a:t>
                      </a:r>
                      <a:r>
                        <a:rPr lang="es-ES" dirty="0" smtClean="0"/>
                        <a:t>(1)"&gt;</a:t>
                      </a:r>
                    </a:p>
                  </a:txBody>
                  <a:tcPr anchor="ctr"/>
                </a:tc>
              </a:tr>
              <a:tr h="50062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&lt;a </a:t>
                      </a:r>
                      <a:r>
                        <a:rPr lang="es-ES" dirty="0" err="1" smtClean="0"/>
                        <a:t>href</a:t>
                      </a:r>
                      <a:r>
                        <a:rPr lang="es-ES" dirty="0" smtClean="0"/>
                        <a:t>="[a]java[b]script[c]:</a:t>
                      </a:r>
                      <a:r>
                        <a:rPr lang="es-ES" dirty="0" err="1" smtClean="0"/>
                        <a:t>alert</a:t>
                      </a:r>
                      <a:r>
                        <a:rPr lang="es-ES" dirty="0" smtClean="0"/>
                        <a:t>(1)"&gt;XXX&lt;/a&gt;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1" name="30 Rectángulo"/>
          <p:cNvSpPr/>
          <p:nvPr/>
        </p:nvSpPr>
        <p:spPr>
          <a:xfrm>
            <a:off x="0" y="6453336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600" dirty="0" smtClean="0"/>
              <a:t>http://html5sec.org</a:t>
            </a:r>
            <a:endParaRPr lang="es-E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44624"/>
            <a:ext cx="9036496" cy="836854"/>
          </a:xfrm>
        </p:spPr>
        <p:txBody>
          <a:bodyPr/>
          <a:lstStyle/>
          <a:p>
            <a:r>
              <a:rPr lang="es-ES_tradnl" dirty="0" smtClean="0"/>
              <a:t>XSS – Ejemplo </a:t>
            </a:r>
            <a:r>
              <a:rPr lang="es-ES_tradnl" dirty="0" err="1" smtClean="0"/>
              <a:t>mXSS</a:t>
            </a:r>
            <a:endParaRPr lang="es-E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4856" y="836712"/>
            <a:ext cx="6047504" cy="5587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10 Rectángulo"/>
          <p:cNvSpPr/>
          <p:nvPr/>
        </p:nvSpPr>
        <p:spPr>
          <a:xfrm>
            <a:off x="0" y="6453336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smtClean="0"/>
              <a:t>http://www.jsfuck.com/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44624"/>
            <a:ext cx="9036496" cy="836854"/>
          </a:xfrm>
        </p:spPr>
        <p:txBody>
          <a:bodyPr/>
          <a:lstStyle/>
          <a:p>
            <a:r>
              <a:rPr lang="es-ES_tradnl" dirty="0" smtClean="0"/>
              <a:t>XSS – Ejemplo </a:t>
            </a:r>
            <a:r>
              <a:rPr lang="es-ES_tradnl" dirty="0" err="1" smtClean="0"/>
              <a:t>mXSS</a:t>
            </a:r>
            <a:endParaRPr lang="es-E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4856" y="836712"/>
            <a:ext cx="6047504" cy="5587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2014" y="1556792"/>
            <a:ext cx="428625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10 Rectángulo"/>
          <p:cNvSpPr/>
          <p:nvPr/>
        </p:nvSpPr>
        <p:spPr>
          <a:xfrm>
            <a:off x="0" y="6453336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smtClean="0"/>
              <a:t>http://www.jsfuck.com/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44624"/>
            <a:ext cx="9036496" cy="836854"/>
          </a:xfrm>
        </p:spPr>
        <p:txBody>
          <a:bodyPr/>
          <a:lstStyle/>
          <a:p>
            <a:r>
              <a:rPr lang="es-ES_tradnl" dirty="0" smtClean="0"/>
              <a:t>XSS – Ejemplo </a:t>
            </a:r>
            <a:r>
              <a:rPr lang="es-ES_tradnl" dirty="0" err="1" smtClean="0"/>
              <a:t>mXSS</a:t>
            </a:r>
            <a:endParaRPr lang="es-E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4856" y="836712"/>
            <a:ext cx="6047504" cy="5587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2014" y="1556792"/>
            <a:ext cx="428625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7663" y="3068960"/>
            <a:ext cx="5076825" cy="3152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" name="10 Rectángulo"/>
          <p:cNvSpPr/>
          <p:nvPr/>
        </p:nvSpPr>
        <p:spPr>
          <a:xfrm>
            <a:off x="0" y="6453336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smtClean="0"/>
              <a:t>http://www.jsfuck.com/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44624"/>
            <a:ext cx="9036496" cy="836854"/>
          </a:xfrm>
        </p:spPr>
        <p:txBody>
          <a:bodyPr/>
          <a:lstStyle/>
          <a:p>
            <a:r>
              <a:rPr lang="es-ES_tradnl" dirty="0" smtClean="0"/>
              <a:t>XSS – Muchos más ejemplos</a:t>
            </a:r>
            <a:endParaRPr lang="es-E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836712"/>
            <a:ext cx="7132366" cy="55866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9" name="8 Rectángulo"/>
          <p:cNvSpPr/>
          <p:nvPr/>
        </p:nvSpPr>
        <p:spPr>
          <a:xfrm>
            <a:off x="0" y="648866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smtClean="0"/>
              <a:t>http://www.xss-payloads.com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44624"/>
            <a:ext cx="9036496" cy="836854"/>
          </a:xfrm>
        </p:spPr>
        <p:txBody>
          <a:bodyPr/>
          <a:lstStyle/>
          <a:p>
            <a:r>
              <a:rPr lang="es-ES_tradnl" dirty="0" smtClean="0"/>
              <a:t>XSS – Solución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187624" y="1124744"/>
            <a:ext cx="777686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 smtClean="0"/>
              <a:t>Cualquier origen externo o entrada del usuario debe considerarse maliciosa y tratarse adecuadamente.</a:t>
            </a:r>
          </a:p>
          <a:p>
            <a:endParaRPr lang="es-ES_tradnl" sz="2000" dirty="0" smtClean="0"/>
          </a:p>
          <a:p>
            <a:endParaRPr lang="es-ES_tradnl" sz="2000" dirty="0" smtClean="0"/>
          </a:p>
          <a:p>
            <a:r>
              <a:rPr lang="es-ES_tradnl" sz="2000" dirty="0" smtClean="0"/>
              <a:t>Aplicar técnicas de mitigación como listas de elementos permitidos o prohibidos.</a:t>
            </a:r>
          </a:p>
          <a:p>
            <a:endParaRPr lang="es-ES_tradnl" sz="2000" b="1" dirty="0" smtClean="0">
              <a:solidFill>
                <a:schemeClr val="accent6"/>
              </a:solidFill>
            </a:endParaRPr>
          </a:p>
          <a:p>
            <a:endParaRPr lang="es-ES_tradnl" sz="2000" b="1" dirty="0" smtClean="0">
              <a:solidFill>
                <a:schemeClr val="accent6"/>
              </a:solidFill>
            </a:endParaRPr>
          </a:p>
          <a:p>
            <a:r>
              <a:rPr lang="es-ES_tradnl" sz="2000" dirty="0" smtClean="0"/>
              <a:t>Estudiar los contextos donde se pueden codificar datos como </a:t>
            </a:r>
            <a:r>
              <a:rPr lang="es-ES_tradnl" sz="2000" dirty="0" err="1" smtClean="0"/>
              <a:t>JavaScript</a:t>
            </a:r>
            <a:r>
              <a:rPr lang="es-ES_tradnl" sz="2000" dirty="0" smtClean="0"/>
              <a:t>, CSS, HTML o </a:t>
            </a:r>
            <a:r>
              <a:rPr lang="es-ES_tradnl" sz="2000" dirty="0" err="1" smtClean="0"/>
              <a:t>URLs</a:t>
            </a:r>
            <a:r>
              <a:rPr lang="es-ES_tradnl" sz="2000" dirty="0" smtClean="0"/>
              <a:t> y utilizar una librería XSS para aplicar la codificación apropiada.</a:t>
            </a:r>
          </a:p>
          <a:p>
            <a:r>
              <a:rPr lang="es-ES_tradnl" sz="2000" b="1" dirty="0" smtClean="0">
                <a:solidFill>
                  <a:schemeClr val="accent6"/>
                </a:solidFill>
              </a:rPr>
              <a:t>         (</a:t>
            </a:r>
            <a:r>
              <a:rPr lang="es-ES_tradnl" sz="2000" b="1" dirty="0" err="1" smtClean="0">
                <a:solidFill>
                  <a:schemeClr val="accent6"/>
                </a:solidFill>
              </a:rPr>
              <a:t>System.Web.Security.AntiXss</a:t>
            </a:r>
            <a:r>
              <a:rPr lang="es-ES_tradnl" sz="2000" b="1" dirty="0" smtClean="0">
                <a:solidFill>
                  <a:schemeClr val="accent6"/>
                </a:solidFill>
              </a:rPr>
              <a:t>)</a:t>
            </a:r>
          </a:p>
          <a:p>
            <a:endParaRPr lang="es-ES_tradnl" sz="2000" b="1" dirty="0" smtClean="0">
              <a:solidFill>
                <a:schemeClr val="accent6"/>
              </a:solidFill>
            </a:endParaRPr>
          </a:p>
          <a:p>
            <a:endParaRPr lang="es-ES_tradnl" sz="2000" b="1" dirty="0" smtClean="0">
              <a:solidFill>
                <a:schemeClr val="accent6"/>
              </a:solidFill>
            </a:endParaRPr>
          </a:p>
          <a:p>
            <a:r>
              <a:rPr lang="es-ES_tradnl" sz="2000" b="1" dirty="0" smtClean="0"/>
              <a:t>Atácate a ti mismo: </a:t>
            </a:r>
            <a:r>
              <a:rPr lang="es-ES_tradnl" sz="2000" dirty="0" smtClean="0"/>
              <a:t>utiliza herramientas como </a:t>
            </a:r>
            <a:r>
              <a:rPr lang="es-ES_tradnl" sz="2000" dirty="0" err="1" smtClean="0"/>
              <a:t>scaners</a:t>
            </a:r>
            <a:r>
              <a:rPr lang="es-ES_tradnl" sz="2000" dirty="0" smtClean="0"/>
              <a:t> XSS para comprobar tus aplicaciones.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3068960"/>
            <a:ext cx="9144000" cy="836854"/>
          </a:xfrm>
        </p:spPr>
        <p:txBody>
          <a:bodyPr/>
          <a:lstStyle/>
          <a:p>
            <a:pPr algn="ctr"/>
            <a:r>
              <a:rPr lang="es-ES_tradnl" dirty="0" smtClean="0"/>
              <a:t>Ataques </a:t>
            </a:r>
            <a:r>
              <a:rPr lang="es-ES_tradnl" dirty="0" err="1" smtClean="0"/>
              <a:t>DoS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35496" y="72008"/>
            <a:ext cx="9001000" cy="620688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Ataques </a:t>
            </a:r>
            <a:r>
              <a:rPr lang="es-ES_tradnl" dirty="0" err="1" smtClean="0"/>
              <a:t>DoS</a:t>
            </a:r>
            <a:r>
              <a:rPr lang="es-ES_tradnl" dirty="0" smtClean="0"/>
              <a:t> – </a:t>
            </a:r>
            <a:r>
              <a:rPr lang="es-ES_tradnl" dirty="0" err="1" smtClean="0"/>
              <a:t>Denial</a:t>
            </a:r>
            <a:r>
              <a:rPr lang="es-ES_tradnl" dirty="0" smtClean="0"/>
              <a:t> of </a:t>
            </a:r>
            <a:r>
              <a:rPr lang="es-ES_tradnl" dirty="0" err="1" smtClean="0"/>
              <a:t>Service</a:t>
            </a:r>
            <a:endParaRPr lang="es-ES" dirty="0"/>
          </a:p>
        </p:txBody>
      </p:sp>
      <p:sp>
        <p:nvSpPr>
          <p:cNvPr id="6" name="5 CuadroTexto"/>
          <p:cNvSpPr txBox="1"/>
          <p:nvPr/>
        </p:nvSpPr>
        <p:spPr>
          <a:xfrm>
            <a:off x="1115616" y="836713"/>
            <a:ext cx="78488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Un ataque de denegación de servicio es un ataque a un sistema que causa que los usuarios legítimos no puedan acceder a los recursos o servicios.</a:t>
            </a:r>
          </a:p>
          <a:p>
            <a:endParaRPr lang="es-ES_tradnl" dirty="0" smtClean="0"/>
          </a:p>
          <a:p>
            <a:r>
              <a:rPr lang="es-ES_tradnl" dirty="0" smtClean="0"/>
              <a:t>Normalmente envía un alto número de peticiones que sobrecarga los sistemas.</a:t>
            </a:r>
          </a:p>
          <a:p>
            <a:endParaRPr lang="es-ES_tradnl" dirty="0" smtClean="0"/>
          </a:p>
          <a:p>
            <a:r>
              <a:rPr lang="es-ES_tradnl" dirty="0" smtClean="0"/>
              <a:t>En la mayoría de los casos no provoca pérdida de información a menos que se utilicen para ocultar otro tipo de ataques, como por ejemplo los ataques a cortafuegos.</a:t>
            </a:r>
            <a:endParaRPr lang="es-ES" dirty="0"/>
          </a:p>
        </p:txBody>
      </p:sp>
      <p:pic>
        <p:nvPicPr>
          <p:cNvPr id="7172" name="Picture 4" descr="http://3.bp.blogspot.com/-yErod0FEK2A/UxSTsB4YVhI/AAAAAAAAAYo/OKDikzyL3GU/s1600/ddos_attack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3511251"/>
            <a:ext cx="4114800" cy="3086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44624"/>
            <a:ext cx="9036496" cy="836854"/>
          </a:xfrm>
        </p:spPr>
        <p:txBody>
          <a:bodyPr/>
          <a:lstStyle/>
          <a:p>
            <a:r>
              <a:rPr lang="es-ES_tradnl" dirty="0" smtClean="0"/>
              <a:t>Google Hacking</a:t>
            </a:r>
            <a:endParaRPr lang="es-E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927008"/>
            <a:ext cx="7920880" cy="52559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" name="7 Rectángulo"/>
          <p:cNvSpPr/>
          <p:nvPr/>
        </p:nvSpPr>
        <p:spPr>
          <a:xfrm>
            <a:off x="0" y="6372036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smtClean="0"/>
              <a:t>https://www.exploit-db.com/google-hacking-database/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35496" y="72008"/>
            <a:ext cx="9001000" cy="620688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Ataques </a:t>
            </a:r>
            <a:r>
              <a:rPr lang="es-ES_tradnl" dirty="0" err="1" smtClean="0"/>
              <a:t>DoS</a:t>
            </a:r>
            <a:r>
              <a:rPr lang="es-ES_tradnl" dirty="0" smtClean="0"/>
              <a:t> amplificados</a:t>
            </a:r>
            <a:endParaRPr lang="es-ES" dirty="0"/>
          </a:p>
        </p:txBody>
      </p:sp>
      <p:sp>
        <p:nvSpPr>
          <p:cNvPr id="5" name="4 CuadroTexto"/>
          <p:cNvSpPr txBox="1"/>
          <p:nvPr/>
        </p:nvSpPr>
        <p:spPr>
          <a:xfrm>
            <a:off x="1115616" y="836713"/>
            <a:ext cx="78488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dirty="0" err="1" smtClean="0"/>
              <a:t>Utiliza</a:t>
            </a:r>
            <a:r>
              <a:rPr lang="en-US" dirty="0" smtClean="0"/>
              <a:t> </a:t>
            </a:r>
            <a:r>
              <a:rPr lang="en-US" dirty="0" err="1" smtClean="0"/>
              <a:t>conexiones</a:t>
            </a:r>
            <a:r>
              <a:rPr lang="en-US" dirty="0" smtClean="0"/>
              <a:t> UDP: no </a:t>
            </a:r>
            <a:r>
              <a:rPr lang="en-US" dirty="0" err="1" smtClean="0"/>
              <a:t>valida</a:t>
            </a:r>
            <a:r>
              <a:rPr lang="en-US" dirty="0" smtClean="0"/>
              <a:t>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direcciones</a:t>
            </a:r>
            <a:r>
              <a:rPr lang="en-US" dirty="0" smtClean="0"/>
              <a:t> IP de </a:t>
            </a:r>
            <a:r>
              <a:rPr lang="en-US" dirty="0" err="1" smtClean="0"/>
              <a:t>destino</a:t>
            </a:r>
            <a:r>
              <a:rPr lang="en-US" dirty="0" smtClean="0"/>
              <a:t>.</a:t>
            </a:r>
          </a:p>
          <a:p>
            <a:pPr fontAlgn="base"/>
            <a:endParaRPr lang="en-US" dirty="0" smtClean="0"/>
          </a:p>
          <a:p>
            <a:pPr fontAlgn="base"/>
            <a:r>
              <a:rPr lang="en-US" dirty="0" smtClean="0"/>
              <a:t>A </a:t>
            </a:r>
            <a:r>
              <a:rPr lang="en-US" dirty="0" err="1" smtClean="0"/>
              <a:t>menos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el </a:t>
            </a:r>
            <a:r>
              <a:rPr lang="en-US" dirty="0" err="1" smtClean="0"/>
              <a:t>protocolo</a:t>
            </a:r>
            <a:r>
              <a:rPr lang="en-US" dirty="0" smtClean="0"/>
              <a:t> de </a:t>
            </a:r>
            <a:r>
              <a:rPr lang="en-US" dirty="0" err="1" smtClean="0"/>
              <a:t>aplicación</a:t>
            </a:r>
            <a:r>
              <a:rPr lang="en-US" dirty="0" smtClean="0"/>
              <a:t> </a:t>
            </a:r>
            <a:r>
              <a:rPr lang="en-US" dirty="0" err="1" smtClean="0"/>
              <a:t>utilice</a:t>
            </a:r>
            <a:r>
              <a:rPr lang="en-US" dirty="0" smtClean="0"/>
              <a:t> </a:t>
            </a:r>
            <a:r>
              <a:rPr lang="en-US" dirty="0" err="1" smtClean="0"/>
              <a:t>contramedidas</a:t>
            </a:r>
            <a:r>
              <a:rPr lang="en-US" dirty="0" smtClean="0"/>
              <a:t> de </a:t>
            </a:r>
            <a:r>
              <a:rPr lang="en-US" dirty="0" err="1" smtClean="0"/>
              <a:t>inicio</a:t>
            </a:r>
            <a:r>
              <a:rPr lang="en-US" dirty="0" smtClean="0"/>
              <a:t> de </a:t>
            </a:r>
            <a:r>
              <a:rPr lang="en-US" dirty="0" err="1" smtClean="0"/>
              <a:t>sesión</a:t>
            </a:r>
            <a:r>
              <a:rPr lang="en-US" dirty="0" smtClean="0"/>
              <a:t> (</a:t>
            </a:r>
            <a:r>
              <a:rPr lang="en-US" dirty="0" err="1" smtClean="0"/>
              <a:t>como</a:t>
            </a:r>
            <a:r>
              <a:rPr lang="en-US" dirty="0" smtClean="0"/>
              <a:t> VoIP), se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cambiar</a:t>
            </a:r>
            <a:r>
              <a:rPr lang="en-US" dirty="0" smtClean="0"/>
              <a:t> la IP </a:t>
            </a:r>
            <a:r>
              <a:rPr lang="en-US" dirty="0" err="1" smtClean="0"/>
              <a:t>destino</a:t>
            </a:r>
            <a:r>
              <a:rPr lang="en-US" dirty="0" smtClean="0"/>
              <a:t> del </a:t>
            </a:r>
            <a:r>
              <a:rPr lang="en-US" dirty="0" err="1" smtClean="0"/>
              <a:t>datagrama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incluir</a:t>
            </a:r>
            <a:r>
              <a:rPr lang="en-US" dirty="0" smtClean="0"/>
              <a:t> la IP de la </a:t>
            </a:r>
            <a:r>
              <a:rPr lang="en-US" dirty="0" err="1" smtClean="0"/>
              <a:t>víctima</a:t>
            </a:r>
            <a:r>
              <a:rPr lang="en-US" dirty="0" smtClean="0"/>
              <a:t>.</a:t>
            </a:r>
          </a:p>
          <a:p>
            <a:pPr fontAlgn="base"/>
            <a:endParaRPr lang="en-US" dirty="0" smtClean="0"/>
          </a:p>
          <a:p>
            <a:pPr fontAlgn="base"/>
            <a:r>
              <a:rPr lang="en-US" dirty="0" smtClean="0"/>
              <a:t>El </a:t>
            </a:r>
            <a:r>
              <a:rPr lang="en-US" dirty="0" err="1" smtClean="0"/>
              <a:t>servidor</a:t>
            </a:r>
            <a:r>
              <a:rPr lang="en-US" dirty="0" smtClean="0"/>
              <a:t> de </a:t>
            </a:r>
            <a:r>
              <a:rPr lang="en-US" dirty="0" err="1" smtClean="0"/>
              <a:t>destino</a:t>
            </a:r>
            <a:r>
              <a:rPr lang="en-US" dirty="0" smtClean="0"/>
              <a:t> o </a:t>
            </a:r>
            <a:r>
              <a:rPr lang="en-US" dirty="0" err="1" smtClean="0"/>
              <a:t>amplificador</a:t>
            </a:r>
            <a:r>
              <a:rPr lang="en-US" dirty="0" smtClean="0"/>
              <a:t>, </a:t>
            </a:r>
            <a:r>
              <a:rPr lang="en-US" dirty="0" err="1" smtClean="0"/>
              <a:t>envía</a:t>
            </a:r>
            <a:r>
              <a:rPr lang="en-US" dirty="0" smtClean="0"/>
              <a:t> el </a:t>
            </a:r>
            <a:r>
              <a:rPr lang="en-US" dirty="0" err="1" smtClean="0"/>
              <a:t>resultado</a:t>
            </a:r>
            <a:r>
              <a:rPr lang="en-US" dirty="0" smtClean="0"/>
              <a:t> a la </a:t>
            </a:r>
            <a:r>
              <a:rPr lang="en-US" dirty="0" err="1" smtClean="0"/>
              <a:t>víctima</a:t>
            </a:r>
            <a:r>
              <a:rPr lang="en-US" dirty="0" smtClean="0"/>
              <a:t>, no al </a:t>
            </a:r>
            <a:r>
              <a:rPr lang="en-US" dirty="0" err="1" smtClean="0"/>
              <a:t>origen</a:t>
            </a:r>
            <a:r>
              <a:rPr lang="en-US" dirty="0" smtClean="0"/>
              <a:t>.</a:t>
            </a:r>
          </a:p>
          <a:p>
            <a:pPr fontAlgn="base"/>
            <a:endParaRPr lang="en-US" dirty="0" smtClean="0"/>
          </a:p>
          <a:p>
            <a:pPr fontAlgn="base"/>
            <a:r>
              <a:rPr lang="en-US" dirty="0" err="1" smtClean="0"/>
              <a:t>Ciertos</a:t>
            </a:r>
            <a:r>
              <a:rPr lang="en-US" dirty="0" smtClean="0"/>
              <a:t> </a:t>
            </a:r>
            <a:r>
              <a:rPr lang="en-US" dirty="0" err="1" smtClean="0"/>
              <a:t>comandos</a:t>
            </a:r>
            <a:r>
              <a:rPr lang="en-US" dirty="0" smtClean="0"/>
              <a:t> de </a:t>
            </a:r>
            <a:r>
              <a:rPr lang="en-US" dirty="0" err="1" smtClean="0"/>
              <a:t>protocolos</a:t>
            </a:r>
            <a:r>
              <a:rPr lang="en-US" dirty="0" smtClean="0"/>
              <a:t> UDP (</a:t>
            </a:r>
            <a:r>
              <a:rPr lang="en-US" dirty="0" err="1" smtClean="0"/>
              <a:t>como</a:t>
            </a:r>
            <a:r>
              <a:rPr lang="en-US" dirty="0" smtClean="0"/>
              <a:t> los </a:t>
            </a:r>
            <a:r>
              <a:rPr lang="en-US" dirty="0" err="1" smtClean="0"/>
              <a:t>servicios</a:t>
            </a:r>
            <a:r>
              <a:rPr lang="en-US" dirty="0" smtClean="0"/>
              <a:t> de DNS) </a:t>
            </a:r>
            <a:r>
              <a:rPr lang="en-US" dirty="0" err="1" smtClean="0"/>
              <a:t>responden</a:t>
            </a:r>
            <a:r>
              <a:rPr lang="en-US" dirty="0" smtClean="0"/>
              <a:t> con </a:t>
            </a:r>
            <a:r>
              <a:rPr lang="en-US" dirty="0" err="1" smtClean="0"/>
              <a:t>mensajes</a:t>
            </a:r>
            <a:r>
              <a:rPr lang="en-US" dirty="0" smtClean="0"/>
              <a:t> mucho </a:t>
            </a:r>
            <a:r>
              <a:rPr lang="en-US" dirty="0" err="1" smtClean="0"/>
              <a:t>mayores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los </a:t>
            </a:r>
            <a:r>
              <a:rPr lang="en-US" dirty="0" err="1" smtClean="0"/>
              <a:t>mensajes</a:t>
            </a:r>
            <a:r>
              <a:rPr lang="en-US" dirty="0" smtClean="0"/>
              <a:t> </a:t>
            </a:r>
            <a:r>
              <a:rPr lang="en-US" dirty="0" err="1" smtClean="0"/>
              <a:t>originales</a:t>
            </a:r>
            <a:r>
              <a:rPr lang="en-US" dirty="0" smtClean="0"/>
              <a:t>. </a:t>
            </a:r>
          </a:p>
          <a:p>
            <a:pPr fontAlgn="base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35496" y="72008"/>
            <a:ext cx="9001000" cy="620688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Ataques </a:t>
            </a:r>
            <a:r>
              <a:rPr lang="es-ES_tradnl" dirty="0" err="1" smtClean="0"/>
              <a:t>DoS</a:t>
            </a:r>
            <a:r>
              <a:rPr lang="es-ES_tradnl" dirty="0" smtClean="0"/>
              <a:t> amplificados</a:t>
            </a:r>
            <a:endParaRPr lang="es-ES" dirty="0"/>
          </a:p>
        </p:txBody>
      </p:sp>
      <p:pic>
        <p:nvPicPr>
          <p:cNvPr id="207876" name="Picture 4" descr="http://1.bp.blogspot.com/-yvCc_euWU8k/UwDDBwbiLDI/AAAAAAAAAWw/4-tSs1iyEX0/s1600/Captura+de+pantalla+2014-02-16+a+la(s)+14.53.5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4077072"/>
            <a:ext cx="7848872" cy="2520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5" name="4 CuadroTexto"/>
          <p:cNvSpPr txBox="1"/>
          <p:nvPr/>
        </p:nvSpPr>
        <p:spPr>
          <a:xfrm>
            <a:off x="1115616" y="836713"/>
            <a:ext cx="78488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dirty="0" err="1" smtClean="0"/>
              <a:t>Utiliza</a:t>
            </a:r>
            <a:r>
              <a:rPr lang="en-US" dirty="0" smtClean="0"/>
              <a:t> </a:t>
            </a:r>
            <a:r>
              <a:rPr lang="en-US" dirty="0" err="1" smtClean="0"/>
              <a:t>conexiones</a:t>
            </a:r>
            <a:r>
              <a:rPr lang="en-US" dirty="0" smtClean="0"/>
              <a:t> UDP: no </a:t>
            </a:r>
            <a:r>
              <a:rPr lang="en-US" dirty="0" err="1" smtClean="0"/>
              <a:t>valida</a:t>
            </a:r>
            <a:r>
              <a:rPr lang="en-US" dirty="0" smtClean="0"/>
              <a:t>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direcciones</a:t>
            </a:r>
            <a:r>
              <a:rPr lang="en-US" dirty="0" smtClean="0"/>
              <a:t> IP de </a:t>
            </a:r>
            <a:r>
              <a:rPr lang="en-US" dirty="0" err="1" smtClean="0"/>
              <a:t>destino</a:t>
            </a:r>
            <a:r>
              <a:rPr lang="en-US" dirty="0" smtClean="0"/>
              <a:t>.</a:t>
            </a:r>
          </a:p>
          <a:p>
            <a:pPr fontAlgn="base"/>
            <a:endParaRPr lang="en-US" dirty="0" smtClean="0"/>
          </a:p>
          <a:p>
            <a:pPr fontAlgn="base"/>
            <a:r>
              <a:rPr lang="en-US" dirty="0" smtClean="0"/>
              <a:t>A </a:t>
            </a:r>
            <a:r>
              <a:rPr lang="en-US" dirty="0" err="1" smtClean="0"/>
              <a:t>menos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el </a:t>
            </a:r>
            <a:r>
              <a:rPr lang="en-US" dirty="0" err="1" smtClean="0"/>
              <a:t>protocolo</a:t>
            </a:r>
            <a:r>
              <a:rPr lang="en-US" dirty="0" smtClean="0"/>
              <a:t> de </a:t>
            </a:r>
            <a:r>
              <a:rPr lang="en-US" dirty="0" err="1" smtClean="0"/>
              <a:t>aplicación</a:t>
            </a:r>
            <a:r>
              <a:rPr lang="en-US" dirty="0" smtClean="0"/>
              <a:t> </a:t>
            </a:r>
            <a:r>
              <a:rPr lang="en-US" dirty="0" err="1" smtClean="0"/>
              <a:t>utilice</a:t>
            </a:r>
            <a:r>
              <a:rPr lang="en-US" dirty="0" smtClean="0"/>
              <a:t> </a:t>
            </a:r>
            <a:r>
              <a:rPr lang="en-US" dirty="0" err="1" smtClean="0"/>
              <a:t>contramedidas</a:t>
            </a:r>
            <a:r>
              <a:rPr lang="en-US" dirty="0" smtClean="0"/>
              <a:t> de </a:t>
            </a:r>
            <a:r>
              <a:rPr lang="en-US" dirty="0" err="1" smtClean="0"/>
              <a:t>inicio</a:t>
            </a:r>
            <a:r>
              <a:rPr lang="en-US" dirty="0" smtClean="0"/>
              <a:t> de </a:t>
            </a:r>
            <a:r>
              <a:rPr lang="en-US" dirty="0" err="1" smtClean="0"/>
              <a:t>sesión</a:t>
            </a:r>
            <a:r>
              <a:rPr lang="en-US" dirty="0" smtClean="0"/>
              <a:t> (</a:t>
            </a:r>
            <a:r>
              <a:rPr lang="en-US" dirty="0" err="1" smtClean="0"/>
              <a:t>como</a:t>
            </a:r>
            <a:r>
              <a:rPr lang="en-US" dirty="0" smtClean="0"/>
              <a:t> VoIP), se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cambiar</a:t>
            </a:r>
            <a:r>
              <a:rPr lang="en-US" dirty="0" smtClean="0"/>
              <a:t> la IP </a:t>
            </a:r>
            <a:r>
              <a:rPr lang="en-US" dirty="0" err="1" smtClean="0"/>
              <a:t>destino</a:t>
            </a:r>
            <a:r>
              <a:rPr lang="en-US" dirty="0" smtClean="0"/>
              <a:t> del </a:t>
            </a:r>
            <a:r>
              <a:rPr lang="en-US" dirty="0" err="1" smtClean="0"/>
              <a:t>datagrama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incluir</a:t>
            </a:r>
            <a:r>
              <a:rPr lang="en-US" dirty="0" smtClean="0"/>
              <a:t> la IP de la </a:t>
            </a:r>
            <a:r>
              <a:rPr lang="en-US" dirty="0" err="1" smtClean="0"/>
              <a:t>víctima</a:t>
            </a:r>
            <a:r>
              <a:rPr lang="en-US" dirty="0" smtClean="0"/>
              <a:t>.</a:t>
            </a:r>
          </a:p>
          <a:p>
            <a:pPr fontAlgn="base"/>
            <a:endParaRPr lang="en-US" dirty="0" smtClean="0"/>
          </a:p>
          <a:p>
            <a:pPr fontAlgn="base"/>
            <a:r>
              <a:rPr lang="en-US" dirty="0" smtClean="0"/>
              <a:t>El </a:t>
            </a:r>
            <a:r>
              <a:rPr lang="en-US" dirty="0" err="1" smtClean="0"/>
              <a:t>servidor</a:t>
            </a:r>
            <a:r>
              <a:rPr lang="en-US" dirty="0" smtClean="0"/>
              <a:t> de </a:t>
            </a:r>
            <a:r>
              <a:rPr lang="en-US" dirty="0" err="1" smtClean="0"/>
              <a:t>destino</a:t>
            </a:r>
            <a:r>
              <a:rPr lang="en-US" dirty="0" smtClean="0"/>
              <a:t> o </a:t>
            </a:r>
            <a:r>
              <a:rPr lang="en-US" dirty="0" err="1" smtClean="0"/>
              <a:t>amplificador</a:t>
            </a:r>
            <a:r>
              <a:rPr lang="en-US" dirty="0" smtClean="0"/>
              <a:t>, </a:t>
            </a:r>
            <a:r>
              <a:rPr lang="en-US" dirty="0" err="1" smtClean="0"/>
              <a:t>envía</a:t>
            </a:r>
            <a:r>
              <a:rPr lang="en-US" dirty="0" smtClean="0"/>
              <a:t> el </a:t>
            </a:r>
            <a:r>
              <a:rPr lang="en-US" dirty="0" err="1" smtClean="0"/>
              <a:t>resultado</a:t>
            </a:r>
            <a:r>
              <a:rPr lang="en-US" dirty="0" smtClean="0"/>
              <a:t> a la </a:t>
            </a:r>
            <a:r>
              <a:rPr lang="en-US" dirty="0" err="1" smtClean="0"/>
              <a:t>víctima</a:t>
            </a:r>
            <a:r>
              <a:rPr lang="en-US" dirty="0" smtClean="0"/>
              <a:t>, no al </a:t>
            </a:r>
            <a:r>
              <a:rPr lang="en-US" dirty="0" err="1" smtClean="0"/>
              <a:t>origen</a:t>
            </a:r>
            <a:r>
              <a:rPr lang="en-US" dirty="0" smtClean="0"/>
              <a:t>.</a:t>
            </a:r>
          </a:p>
          <a:p>
            <a:pPr fontAlgn="base"/>
            <a:endParaRPr lang="en-US" dirty="0" smtClean="0"/>
          </a:p>
          <a:p>
            <a:pPr fontAlgn="base"/>
            <a:r>
              <a:rPr lang="en-US" dirty="0" err="1" smtClean="0"/>
              <a:t>Ciertos</a:t>
            </a:r>
            <a:r>
              <a:rPr lang="en-US" dirty="0" smtClean="0"/>
              <a:t> </a:t>
            </a:r>
            <a:r>
              <a:rPr lang="en-US" dirty="0" err="1" smtClean="0"/>
              <a:t>comandos</a:t>
            </a:r>
            <a:r>
              <a:rPr lang="en-US" dirty="0" smtClean="0"/>
              <a:t> de </a:t>
            </a:r>
            <a:r>
              <a:rPr lang="en-US" dirty="0" err="1" smtClean="0"/>
              <a:t>protocolos</a:t>
            </a:r>
            <a:r>
              <a:rPr lang="en-US" dirty="0" smtClean="0"/>
              <a:t> UDP (</a:t>
            </a:r>
            <a:r>
              <a:rPr lang="en-US" dirty="0" err="1" smtClean="0"/>
              <a:t>como</a:t>
            </a:r>
            <a:r>
              <a:rPr lang="en-US" dirty="0" smtClean="0"/>
              <a:t> los </a:t>
            </a:r>
            <a:r>
              <a:rPr lang="en-US" dirty="0" err="1" smtClean="0"/>
              <a:t>servicios</a:t>
            </a:r>
            <a:r>
              <a:rPr lang="en-US" dirty="0" smtClean="0"/>
              <a:t> de DNS) </a:t>
            </a:r>
            <a:r>
              <a:rPr lang="en-US" dirty="0" err="1" smtClean="0"/>
              <a:t>responden</a:t>
            </a:r>
            <a:r>
              <a:rPr lang="en-US" dirty="0" smtClean="0"/>
              <a:t> con </a:t>
            </a:r>
            <a:r>
              <a:rPr lang="en-US" dirty="0" err="1" smtClean="0"/>
              <a:t>mensajes</a:t>
            </a:r>
            <a:r>
              <a:rPr lang="en-US" dirty="0" smtClean="0"/>
              <a:t> mucho </a:t>
            </a:r>
            <a:r>
              <a:rPr lang="en-US" dirty="0" err="1" smtClean="0"/>
              <a:t>mayores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los </a:t>
            </a:r>
            <a:r>
              <a:rPr lang="en-US" dirty="0" err="1" smtClean="0"/>
              <a:t>mensajes</a:t>
            </a:r>
            <a:r>
              <a:rPr lang="en-US" dirty="0" smtClean="0"/>
              <a:t> </a:t>
            </a:r>
            <a:r>
              <a:rPr lang="en-US" dirty="0" err="1" smtClean="0"/>
              <a:t>originales</a:t>
            </a:r>
            <a:r>
              <a:rPr lang="en-US" dirty="0" smtClean="0"/>
              <a:t>. </a:t>
            </a:r>
          </a:p>
          <a:p>
            <a:pPr fontAlgn="base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35496" y="72008"/>
            <a:ext cx="9001000" cy="620688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Ataques </a:t>
            </a:r>
            <a:r>
              <a:rPr lang="es-ES_tradnl" dirty="0" err="1" smtClean="0"/>
              <a:t>DoS</a:t>
            </a:r>
            <a:r>
              <a:rPr lang="es-ES_tradnl" dirty="0" smtClean="0"/>
              <a:t> amplificados</a:t>
            </a:r>
            <a:endParaRPr lang="es-ES" dirty="0"/>
          </a:p>
        </p:txBody>
      </p:sp>
      <p:pic>
        <p:nvPicPr>
          <p:cNvPr id="207876" name="Picture 4" descr="http://1.bp.blogspot.com/-yvCc_euWU8k/UwDDBwbiLDI/AAAAAAAAAWw/4-tSs1iyEX0/s1600/Captura+de+pantalla+2014-02-16+a+la(s)+14.53.5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4077072"/>
            <a:ext cx="7848872" cy="2520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5" name="4 CuadroTexto"/>
          <p:cNvSpPr txBox="1"/>
          <p:nvPr/>
        </p:nvSpPr>
        <p:spPr>
          <a:xfrm>
            <a:off x="1115616" y="836713"/>
            <a:ext cx="78488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dirty="0" err="1" smtClean="0"/>
              <a:t>Utiliza</a:t>
            </a:r>
            <a:r>
              <a:rPr lang="en-US" dirty="0" smtClean="0"/>
              <a:t> </a:t>
            </a:r>
            <a:r>
              <a:rPr lang="en-US" dirty="0" err="1" smtClean="0"/>
              <a:t>conexiones</a:t>
            </a:r>
            <a:r>
              <a:rPr lang="en-US" dirty="0" smtClean="0"/>
              <a:t> UDP: no </a:t>
            </a:r>
            <a:r>
              <a:rPr lang="en-US" dirty="0" err="1" smtClean="0"/>
              <a:t>valida</a:t>
            </a:r>
            <a:r>
              <a:rPr lang="en-US" dirty="0" smtClean="0"/>
              <a:t>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direcciones</a:t>
            </a:r>
            <a:r>
              <a:rPr lang="en-US" dirty="0" smtClean="0"/>
              <a:t> IP de </a:t>
            </a:r>
            <a:r>
              <a:rPr lang="en-US" dirty="0" err="1" smtClean="0"/>
              <a:t>destino</a:t>
            </a:r>
            <a:r>
              <a:rPr lang="en-US" dirty="0" smtClean="0"/>
              <a:t>.</a:t>
            </a:r>
          </a:p>
          <a:p>
            <a:pPr fontAlgn="base"/>
            <a:endParaRPr lang="en-US" dirty="0" smtClean="0"/>
          </a:p>
          <a:p>
            <a:pPr fontAlgn="base"/>
            <a:r>
              <a:rPr lang="en-US" dirty="0" smtClean="0"/>
              <a:t>A </a:t>
            </a:r>
            <a:r>
              <a:rPr lang="en-US" dirty="0" err="1" smtClean="0"/>
              <a:t>menos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el </a:t>
            </a:r>
            <a:r>
              <a:rPr lang="en-US" dirty="0" err="1" smtClean="0"/>
              <a:t>protocolo</a:t>
            </a:r>
            <a:r>
              <a:rPr lang="en-US" dirty="0" smtClean="0"/>
              <a:t> de </a:t>
            </a:r>
            <a:r>
              <a:rPr lang="en-US" dirty="0" err="1" smtClean="0"/>
              <a:t>aplicación</a:t>
            </a:r>
            <a:r>
              <a:rPr lang="en-US" dirty="0" smtClean="0"/>
              <a:t> </a:t>
            </a:r>
            <a:r>
              <a:rPr lang="en-US" dirty="0" err="1" smtClean="0"/>
              <a:t>utilice</a:t>
            </a:r>
            <a:r>
              <a:rPr lang="en-US" dirty="0" smtClean="0"/>
              <a:t> </a:t>
            </a:r>
            <a:r>
              <a:rPr lang="en-US" dirty="0" err="1" smtClean="0"/>
              <a:t>contramedidas</a:t>
            </a:r>
            <a:r>
              <a:rPr lang="en-US" dirty="0" smtClean="0"/>
              <a:t> de </a:t>
            </a:r>
            <a:r>
              <a:rPr lang="en-US" dirty="0" err="1" smtClean="0"/>
              <a:t>inicio</a:t>
            </a:r>
            <a:r>
              <a:rPr lang="en-US" dirty="0" smtClean="0"/>
              <a:t> de </a:t>
            </a:r>
            <a:r>
              <a:rPr lang="en-US" dirty="0" err="1" smtClean="0"/>
              <a:t>sesión</a:t>
            </a:r>
            <a:r>
              <a:rPr lang="en-US" dirty="0" smtClean="0"/>
              <a:t> (</a:t>
            </a:r>
            <a:r>
              <a:rPr lang="en-US" dirty="0" err="1" smtClean="0"/>
              <a:t>como</a:t>
            </a:r>
            <a:r>
              <a:rPr lang="en-US" dirty="0" smtClean="0"/>
              <a:t> VoIP), se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cambiar</a:t>
            </a:r>
            <a:r>
              <a:rPr lang="en-US" dirty="0" smtClean="0"/>
              <a:t> la IP </a:t>
            </a:r>
            <a:r>
              <a:rPr lang="en-US" dirty="0" err="1" smtClean="0"/>
              <a:t>destino</a:t>
            </a:r>
            <a:r>
              <a:rPr lang="en-US" dirty="0" smtClean="0"/>
              <a:t> del </a:t>
            </a:r>
            <a:r>
              <a:rPr lang="en-US" dirty="0" err="1" smtClean="0"/>
              <a:t>datagrama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incluir</a:t>
            </a:r>
            <a:r>
              <a:rPr lang="en-US" dirty="0" smtClean="0"/>
              <a:t> la IP de la </a:t>
            </a:r>
            <a:r>
              <a:rPr lang="en-US" dirty="0" err="1" smtClean="0"/>
              <a:t>víctima</a:t>
            </a:r>
            <a:r>
              <a:rPr lang="en-US" dirty="0" smtClean="0"/>
              <a:t>.</a:t>
            </a:r>
          </a:p>
          <a:p>
            <a:pPr fontAlgn="base"/>
            <a:endParaRPr lang="en-US" dirty="0" smtClean="0"/>
          </a:p>
          <a:p>
            <a:pPr fontAlgn="base"/>
            <a:r>
              <a:rPr lang="en-US" dirty="0" smtClean="0"/>
              <a:t>El </a:t>
            </a:r>
            <a:r>
              <a:rPr lang="en-US" dirty="0" err="1" smtClean="0"/>
              <a:t>servidor</a:t>
            </a:r>
            <a:r>
              <a:rPr lang="en-US" dirty="0" smtClean="0"/>
              <a:t> de </a:t>
            </a:r>
            <a:r>
              <a:rPr lang="en-US" dirty="0" err="1" smtClean="0"/>
              <a:t>destino</a:t>
            </a:r>
            <a:r>
              <a:rPr lang="en-US" dirty="0" smtClean="0"/>
              <a:t> o </a:t>
            </a:r>
            <a:r>
              <a:rPr lang="en-US" dirty="0" err="1" smtClean="0"/>
              <a:t>amplificador</a:t>
            </a:r>
            <a:r>
              <a:rPr lang="en-US" dirty="0" smtClean="0"/>
              <a:t>, </a:t>
            </a:r>
            <a:r>
              <a:rPr lang="en-US" dirty="0" err="1" smtClean="0"/>
              <a:t>envía</a:t>
            </a:r>
            <a:r>
              <a:rPr lang="en-US" dirty="0" smtClean="0"/>
              <a:t> el </a:t>
            </a:r>
            <a:r>
              <a:rPr lang="en-US" dirty="0" err="1" smtClean="0"/>
              <a:t>resultado</a:t>
            </a:r>
            <a:r>
              <a:rPr lang="en-US" dirty="0" smtClean="0"/>
              <a:t> a la </a:t>
            </a:r>
            <a:r>
              <a:rPr lang="en-US" dirty="0" err="1" smtClean="0"/>
              <a:t>víctima</a:t>
            </a:r>
            <a:r>
              <a:rPr lang="en-US" dirty="0" smtClean="0"/>
              <a:t>, no al </a:t>
            </a:r>
            <a:r>
              <a:rPr lang="en-US" dirty="0" err="1" smtClean="0"/>
              <a:t>origen</a:t>
            </a:r>
            <a:r>
              <a:rPr lang="en-US" dirty="0" smtClean="0"/>
              <a:t>.</a:t>
            </a:r>
          </a:p>
          <a:p>
            <a:pPr fontAlgn="base"/>
            <a:endParaRPr lang="en-US" dirty="0" smtClean="0"/>
          </a:p>
          <a:p>
            <a:pPr fontAlgn="base"/>
            <a:r>
              <a:rPr lang="en-US" dirty="0" err="1" smtClean="0"/>
              <a:t>Ciertos</a:t>
            </a:r>
            <a:r>
              <a:rPr lang="en-US" dirty="0" smtClean="0"/>
              <a:t> </a:t>
            </a:r>
            <a:r>
              <a:rPr lang="en-US" dirty="0" err="1" smtClean="0"/>
              <a:t>comandos</a:t>
            </a:r>
            <a:r>
              <a:rPr lang="en-US" dirty="0" smtClean="0"/>
              <a:t> de </a:t>
            </a:r>
            <a:r>
              <a:rPr lang="en-US" dirty="0" err="1" smtClean="0"/>
              <a:t>protocolos</a:t>
            </a:r>
            <a:r>
              <a:rPr lang="en-US" dirty="0" smtClean="0"/>
              <a:t> UDP (</a:t>
            </a:r>
            <a:r>
              <a:rPr lang="en-US" dirty="0" err="1" smtClean="0"/>
              <a:t>como</a:t>
            </a:r>
            <a:r>
              <a:rPr lang="en-US" dirty="0" smtClean="0"/>
              <a:t> los </a:t>
            </a:r>
            <a:r>
              <a:rPr lang="en-US" dirty="0" err="1" smtClean="0"/>
              <a:t>servicios</a:t>
            </a:r>
            <a:r>
              <a:rPr lang="en-US" dirty="0" smtClean="0"/>
              <a:t> de DNS) </a:t>
            </a:r>
            <a:r>
              <a:rPr lang="en-US" dirty="0" err="1" smtClean="0"/>
              <a:t>responden</a:t>
            </a:r>
            <a:r>
              <a:rPr lang="en-US" dirty="0" smtClean="0"/>
              <a:t> con </a:t>
            </a:r>
            <a:r>
              <a:rPr lang="en-US" dirty="0" err="1" smtClean="0"/>
              <a:t>mensajes</a:t>
            </a:r>
            <a:r>
              <a:rPr lang="en-US" dirty="0" smtClean="0"/>
              <a:t> mucho </a:t>
            </a:r>
            <a:r>
              <a:rPr lang="en-US" dirty="0" err="1" smtClean="0"/>
              <a:t>mayores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los </a:t>
            </a:r>
            <a:r>
              <a:rPr lang="en-US" dirty="0" err="1" smtClean="0"/>
              <a:t>mensajes</a:t>
            </a:r>
            <a:r>
              <a:rPr lang="en-US" dirty="0" smtClean="0"/>
              <a:t> </a:t>
            </a:r>
            <a:r>
              <a:rPr lang="en-US" dirty="0" err="1" smtClean="0"/>
              <a:t>originales</a:t>
            </a:r>
            <a:r>
              <a:rPr lang="en-US" dirty="0" smtClean="0"/>
              <a:t>. </a:t>
            </a:r>
          </a:p>
          <a:p>
            <a:pPr fontAlgn="base"/>
            <a:endParaRPr lang="en-US" dirty="0" smtClean="0"/>
          </a:p>
        </p:txBody>
      </p:sp>
      <p:pic>
        <p:nvPicPr>
          <p:cNvPr id="207878" name="Picture 6" descr="spoofing-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836712"/>
            <a:ext cx="4824536" cy="30982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35496" y="72008"/>
            <a:ext cx="9001000" cy="620688"/>
          </a:xfrm>
        </p:spPr>
        <p:txBody>
          <a:bodyPr>
            <a:noAutofit/>
          </a:bodyPr>
          <a:lstStyle/>
          <a:p>
            <a:r>
              <a:rPr lang="es-ES_tradnl" sz="3600" dirty="0" smtClean="0"/>
              <a:t>Ataques </a:t>
            </a:r>
            <a:r>
              <a:rPr lang="es-ES_tradnl" sz="3600" dirty="0" err="1" smtClean="0"/>
              <a:t>DoS</a:t>
            </a:r>
            <a:r>
              <a:rPr lang="es-ES_tradnl" sz="3600" dirty="0" smtClean="0"/>
              <a:t> amplificados - </a:t>
            </a:r>
            <a:r>
              <a:rPr lang="es-ES_tradnl" sz="3600" dirty="0" err="1" smtClean="0"/>
              <a:t>Memcached</a:t>
            </a:r>
            <a:endParaRPr lang="es-ES" sz="3600" dirty="0"/>
          </a:p>
        </p:txBody>
      </p:sp>
      <p:sp>
        <p:nvSpPr>
          <p:cNvPr id="4" name="3 Rectángulo"/>
          <p:cNvSpPr/>
          <p:nvPr/>
        </p:nvSpPr>
        <p:spPr>
          <a:xfrm>
            <a:off x="1115616" y="764704"/>
            <a:ext cx="77048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Memcached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un </a:t>
            </a:r>
            <a:r>
              <a:rPr lang="en-US" dirty="0" err="1" smtClean="0"/>
              <a:t>sistema</a:t>
            </a:r>
            <a:r>
              <a:rPr lang="en-US" dirty="0" smtClean="0"/>
              <a:t> de </a:t>
            </a:r>
            <a:r>
              <a:rPr lang="en-US" dirty="0" err="1" smtClean="0"/>
              <a:t>servidores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permiten</a:t>
            </a:r>
            <a:r>
              <a:rPr lang="en-US" dirty="0" smtClean="0"/>
              <a:t> </a:t>
            </a:r>
            <a:r>
              <a:rPr lang="en-US" dirty="0" err="1" smtClean="0"/>
              <a:t>crear</a:t>
            </a:r>
            <a:r>
              <a:rPr lang="en-US" dirty="0" smtClean="0"/>
              <a:t> </a:t>
            </a:r>
            <a:r>
              <a:rPr lang="en-US" dirty="0" err="1" smtClean="0"/>
              <a:t>sistemas</a:t>
            </a:r>
            <a:r>
              <a:rPr lang="en-US" dirty="0" smtClean="0"/>
              <a:t> de </a:t>
            </a:r>
            <a:r>
              <a:rPr lang="en-US" dirty="0" err="1" smtClean="0"/>
              <a:t>caché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aumentar</a:t>
            </a:r>
            <a:r>
              <a:rPr lang="en-US" dirty="0" smtClean="0"/>
              <a:t> la </a:t>
            </a:r>
            <a:r>
              <a:rPr lang="en-US" dirty="0" err="1" smtClean="0"/>
              <a:t>velocidad</a:t>
            </a:r>
            <a:r>
              <a:rPr lang="en-US" dirty="0" smtClean="0"/>
              <a:t> de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aplicaciones</a:t>
            </a:r>
            <a:r>
              <a:rPr lang="en-US" dirty="0" smtClean="0"/>
              <a:t> Web </a:t>
            </a:r>
            <a:r>
              <a:rPr lang="en-US" dirty="0" err="1" smtClean="0"/>
              <a:t>dinámicas</a:t>
            </a:r>
            <a:r>
              <a:rPr lang="en-US" dirty="0" smtClean="0"/>
              <a:t> y </a:t>
            </a:r>
            <a:r>
              <a:rPr lang="en-US" dirty="0" err="1" smtClean="0"/>
              <a:t>reducir</a:t>
            </a:r>
            <a:r>
              <a:rPr lang="en-US" dirty="0" smtClean="0"/>
              <a:t> la </a:t>
            </a:r>
            <a:r>
              <a:rPr lang="en-US" dirty="0" err="1" smtClean="0"/>
              <a:t>carga</a:t>
            </a:r>
            <a:r>
              <a:rPr lang="en-US" dirty="0" smtClean="0"/>
              <a:t> de </a:t>
            </a:r>
            <a:r>
              <a:rPr lang="en-US" dirty="0" err="1" smtClean="0"/>
              <a:t>acceso</a:t>
            </a:r>
            <a:r>
              <a:rPr lang="en-US" dirty="0" smtClean="0"/>
              <a:t> a la base de </a:t>
            </a:r>
            <a:r>
              <a:rPr lang="en-US" dirty="0" err="1" smtClean="0"/>
              <a:t>datos</a:t>
            </a:r>
            <a:r>
              <a:rPr lang="en-US" dirty="0" smtClean="0"/>
              <a:t>.</a:t>
            </a:r>
            <a:endParaRPr lang="es-ES" dirty="0"/>
          </a:p>
        </p:txBody>
      </p:sp>
      <p:pic>
        <p:nvPicPr>
          <p:cNvPr id="208898" name="Picture 2" descr="us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1880" y="1772816"/>
            <a:ext cx="2390775" cy="4457700"/>
          </a:xfrm>
          <a:prstGeom prst="rect">
            <a:avLst/>
          </a:prstGeom>
          <a:noFill/>
        </p:spPr>
      </p:pic>
      <p:sp>
        <p:nvSpPr>
          <p:cNvPr id="6" name="5 Rectángulo"/>
          <p:cNvSpPr/>
          <p:nvPr/>
        </p:nvSpPr>
        <p:spPr>
          <a:xfrm>
            <a:off x="0" y="6381328"/>
            <a:ext cx="9036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smtClean="0"/>
              <a:t>https://memcached.org/about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8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3140968"/>
            <a:ext cx="8640960" cy="31889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35496" y="72008"/>
            <a:ext cx="9001000" cy="620688"/>
          </a:xfrm>
        </p:spPr>
        <p:txBody>
          <a:bodyPr>
            <a:noAutofit/>
          </a:bodyPr>
          <a:lstStyle/>
          <a:p>
            <a:r>
              <a:rPr lang="es-ES_tradnl" sz="3600" dirty="0" smtClean="0"/>
              <a:t>Ataques </a:t>
            </a:r>
            <a:r>
              <a:rPr lang="es-ES_tradnl" sz="3600" dirty="0" err="1" smtClean="0"/>
              <a:t>DoS</a:t>
            </a:r>
            <a:r>
              <a:rPr lang="es-ES_tradnl" sz="3600" dirty="0" smtClean="0"/>
              <a:t> amplificados - </a:t>
            </a:r>
            <a:r>
              <a:rPr lang="es-ES_tradnl" sz="3600" dirty="0" err="1" smtClean="0"/>
              <a:t>Memcached</a:t>
            </a:r>
            <a:endParaRPr lang="es-ES" sz="3600" dirty="0"/>
          </a:p>
        </p:txBody>
      </p:sp>
      <p:sp>
        <p:nvSpPr>
          <p:cNvPr id="4" name="3 Rectángulo"/>
          <p:cNvSpPr/>
          <p:nvPr/>
        </p:nvSpPr>
        <p:spPr>
          <a:xfrm>
            <a:off x="1115616" y="764704"/>
            <a:ext cx="770485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El </a:t>
            </a:r>
            <a:r>
              <a:rPr lang="en-US" dirty="0" err="1" smtClean="0"/>
              <a:t>protocolo</a:t>
            </a:r>
            <a:r>
              <a:rPr lang="en-US" dirty="0" smtClean="0"/>
              <a:t> </a:t>
            </a:r>
            <a:r>
              <a:rPr lang="en-US" dirty="0" err="1" smtClean="0"/>
              <a:t>Memcached</a:t>
            </a:r>
            <a:r>
              <a:rPr lang="en-US" dirty="0" smtClean="0"/>
              <a:t> </a:t>
            </a: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consultas</a:t>
            </a:r>
            <a:r>
              <a:rPr lang="en-US" dirty="0" smtClean="0"/>
              <a:t> UDP,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tanto</a:t>
            </a:r>
            <a:r>
              <a:rPr lang="en-US" dirty="0" smtClean="0"/>
              <a:t>, un </a:t>
            </a:r>
            <a:r>
              <a:rPr lang="en-US" dirty="0" err="1" smtClean="0"/>
              <a:t>atacante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marL="627063" indent="-179388">
              <a:buFont typeface="Arial" pitchFamily="34" charset="0"/>
              <a:buChar char="•"/>
            </a:pPr>
            <a:r>
              <a:rPr lang="en-US" dirty="0" err="1" smtClean="0"/>
              <a:t>Rellenar</a:t>
            </a:r>
            <a:r>
              <a:rPr lang="en-US" dirty="0" smtClean="0"/>
              <a:t> un </a:t>
            </a:r>
            <a:r>
              <a:rPr lang="en-US" dirty="0" err="1" smtClean="0"/>
              <a:t>objeto</a:t>
            </a:r>
            <a:r>
              <a:rPr lang="en-US" dirty="0" smtClean="0"/>
              <a:t> en </a:t>
            </a:r>
            <a:r>
              <a:rPr lang="en-US" dirty="0" err="1" smtClean="0"/>
              <a:t>memoria</a:t>
            </a:r>
            <a:r>
              <a:rPr lang="en-US" dirty="0" smtClean="0"/>
              <a:t>.</a:t>
            </a:r>
          </a:p>
          <a:p>
            <a:pPr marL="627063" indent="-179388">
              <a:buFont typeface="Arial" pitchFamily="34" charset="0"/>
              <a:buChar char="•"/>
            </a:pPr>
            <a:r>
              <a:rPr lang="en-US" dirty="0" err="1" smtClean="0"/>
              <a:t>Solicitar</a:t>
            </a:r>
            <a:r>
              <a:rPr lang="en-US" dirty="0" smtClean="0"/>
              <a:t> los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suplantando</a:t>
            </a:r>
            <a:r>
              <a:rPr lang="en-US" dirty="0" smtClean="0"/>
              <a:t> la IP con la </a:t>
            </a:r>
            <a:r>
              <a:rPr lang="en-US" dirty="0" err="1" smtClean="0"/>
              <a:t>dirección</a:t>
            </a:r>
            <a:r>
              <a:rPr lang="en-US" dirty="0" smtClean="0"/>
              <a:t> de la </a:t>
            </a:r>
            <a:r>
              <a:rPr lang="en-US" dirty="0" err="1" smtClean="0"/>
              <a:t>víctima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En la </a:t>
            </a:r>
            <a:r>
              <a:rPr lang="en-US" dirty="0" err="1" smtClean="0"/>
              <a:t>práctica</a:t>
            </a:r>
            <a:r>
              <a:rPr lang="en-US" dirty="0" smtClean="0"/>
              <a:t>,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solicitud</a:t>
            </a:r>
            <a:r>
              <a:rPr lang="en-US" dirty="0" smtClean="0"/>
              <a:t> de 15 bytes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dar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resultado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respuesta</a:t>
            </a:r>
            <a:r>
              <a:rPr lang="en-US" dirty="0" smtClean="0"/>
              <a:t> de 750 KB (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amplificación</a:t>
            </a:r>
            <a:r>
              <a:rPr lang="en-US" dirty="0" smtClean="0"/>
              <a:t> de 51.200).</a:t>
            </a:r>
            <a:endParaRPr lang="es-ES" dirty="0"/>
          </a:p>
        </p:txBody>
      </p:sp>
      <p:sp>
        <p:nvSpPr>
          <p:cNvPr id="7" name="6 Rectángulo"/>
          <p:cNvSpPr/>
          <p:nvPr/>
        </p:nvSpPr>
        <p:spPr>
          <a:xfrm>
            <a:off x="0" y="6444044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smtClean="0"/>
              <a:t>https://github.com/memcached/memcached/blob/master/doc/protocol.txt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8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3140968"/>
            <a:ext cx="8640960" cy="31889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35496" y="72008"/>
            <a:ext cx="9001000" cy="620688"/>
          </a:xfrm>
        </p:spPr>
        <p:txBody>
          <a:bodyPr>
            <a:noAutofit/>
          </a:bodyPr>
          <a:lstStyle/>
          <a:p>
            <a:r>
              <a:rPr lang="es-ES_tradnl" sz="3600" dirty="0" smtClean="0"/>
              <a:t>Ataques </a:t>
            </a:r>
            <a:r>
              <a:rPr lang="es-ES_tradnl" sz="3600" dirty="0" err="1" smtClean="0"/>
              <a:t>DoS</a:t>
            </a:r>
            <a:r>
              <a:rPr lang="es-ES_tradnl" sz="3600" dirty="0" smtClean="0"/>
              <a:t> amplificados - </a:t>
            </a:r>
            <a:r>
              <a:rPr lang="es-ES_tradnl" sz="3600" dirty="0" err="1" smtClean="0"/>
              <a:t>Memcached</a:t>
            </a:r>
            <a:endParaRPr lang="es-ES" sz="3600" dirty="0"/>
          </a:p>
        </p:txBody>
      </p:sp>
      <p:sp>
        <p:nvSpPr>
          <p:cNvPr id="4" name="3 Rectángulo"/>
          <p:cNvSpPr/>
          <p:nvPr/>
        </p:nvSpPr>
        <p:spPr>
          <a:xfrm>
            <a:off x="1115616" y="764704"/>
            <a:ext cx="770485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El </a:t>
            </a:r>
            <a:r>
              <a:rPr lang="en-US" dirty="0" err="1" smtClean="0"/>
              <a:t>protocolo</a:t>
            </a:r>
            <a:r>
              <a:rPr lang="en-US" dirty="0" smtClean="0"/>
              <a:t> </a:t>
            </a:r>
            <a:r>
              <a:rPr lang="en-US" dirty="0" err="1" smtClean="0"/>
              <a:t>Memcached</a:t>
            </a:r>
            <a:r>
              <a:rPr lang="en-US" dirty="0" smtClean="0"/>
              <a:t> </a:t>
            </a: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consultas</a:t>
            </a:r>
            <a:r>
              <a:rPr lang="en-US" dirty="0" smtClean="0"/>
              <a:t> UDP,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tanto</a:t>
            </a:r>
            <a:r>
              <a:rPr lang="en-US" dirty="0" smtClean="0"/>
              <a:t>, un </a:t>
            </a:r>
            <a:r>
              <a:rPr lang="en-US" dirty="0" err="1" smtClean="0"/>
              <a:t>atacante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marL="627063" indent="-179388">
              <a:buFont typeface="Arial" pitchFamily="34" charset="0"/>
              <a:buChar char="•"/>
            </a:pPr>
            <a:r>
              <a:rPr lang="en-US" dirty="0" err="1" smtClean="0"/>
              <a:t>Rellenar</a:t>
            </a:r>
            <a:r>
              <a:rPr lang="en-US" dirty="0" smtClean="0"/>
              <a:t> un </a:t>
            </a:r>
            <a:r>
              <a:rPr lang="en-US" dirty="0" err="1" smtClean="0"/>
              <a:t>objeto</a:t>
            </a:r>
            <a:r>
              <a:rPr lang="en-US" dirty="0" smtClean="0"/>
              <a:t> en </a:t>
            </a:r>
            <a:r>
              <a:rPr lang="en-US" dirty="0" err="1" smtClean="0"/>
              <a:t>memoria</a:t>
            </a:r>
            <a:r>
              <a:rPr lang="en-US" dirty="0" smtClean="0"/>
              <a:t>.</a:t>
            </a:r>
          </a:p>
          <a:p>
            <a:pPr marL="627063" indent="-179388">
              <a:buFont typeface="Arial" pitchFamily="34" charset="0"/>
              <a:buChar char="•"/>
            </a:pPr>
            <a:r>
              <a:rPr lang="en-US" dirty="0" err="1" smtClean="0"/>
              <a:t>Solicitar</a:t>
            </a:r>
            <a:r>
              <a:rPr lang="en-US" dirty="0" smtClean="0"/>
              <a:t> los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suplantando</a:t>
            </a:r>
            <a:r>
              <a:rPr lang="en-US" dirty="0" smtClean="0"/>
              <a:t> la IP con la </a:t>
            </a:r>
            <a:r>
              <a:rPr lang="en-US" dirty="0" err="1" smtClean="0"/>
              <a:t>dirección</a:t>
            </a:r>
            <a:r>
              <a:rPr lang="en-US" dirty="0" smtClean="0"/>
              <a:t> de la </a:t>
            </a:r>
            <a:r>
              <a:rPr lang="en-US" dirty="0" err="1" smtClean="0"/>
              <a:t>víctima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En la </a:t>
            </a:r>
            <a:r>
              <a:rPr lang="en-US" dirty="0" err="1" smtClean="0"/>
              <a:t>práctica</a:t>
            </a:r>
            <a:r>
              <a:rPr lang="en-US" dirty="0" smtClean="0"/>
              <a:t>,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solicitud</a:t>
            </a:r>
            <a:r>
              <a:rPr lang="en-US" dirty="0" smtClean="0"/>
              <a:t> de 15 bytes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dar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resultado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respuesta</a:t>
            </a:r>
            <a:r>
              <a:rPr lang="en-US" dirty="0" smtClean="0"/>
              <a:t> de 750 KB (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amplificación</a:t>
            </a:r>
            <a:r>
              <a:rPr lang="en-US" dirty="0" smtClean="0"/>
              <a:t> de 51.200).</a:t>
            </a:r>
            <a:endParaRPr lang="es-ES" dirty="0"/>
          </a:p>
        </p:txBody>
      </p:sp>
      <p:sp>
        <p:nvSpPr>
          <p:cNvPr id="7" name="6 Rectángulo"/>
          <p:cNvSpPr/>
          <p:nvPr/>
        </p:nvSpPr>
        <p:spPr>
          <a:xfrm>
            <a:off x="0" y="6444044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smtClean="0"/>
              <a:t>https://github.com/memcached/memcached/blob/master/doc/protocol.txt</a:t>
            </a:r>
            <a:endParaRPr lang="es-ES" dirty="0"/>
          </a:p>
        </p:txBody>
      </p:sp>
      <p:pic>
        <p:nvPicPr>
          <p:cNvPr id="207874" name="Picture 2" descr="memcached-shoda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1628800"/>
            <a:ext cx="6247551" cy="39604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35496" y="72008"/>
            <a:ext cx="9001000" cy="620688"/>
          </a:xfrm>
        </p:spPr>
        <p:txBody>
          <a:bodyPr>
            <a:noAutofit/>
          </a:bodyPr>
          <a:lstStyle/>
          <a:p>
            <a:r>
              <a:rPr lang="es-ES_tradnl" sz="3600" dirty="0" smtClean="0"/>
              <a:t>Ataques </a:t>
            </a:r>
            <a:r>
              <a:rPr lang="es-ES_tradnl" sz="3600" dirty="0" err="1" smtClean="0"/>
              <a:t>DoS</a:t>
            </a:r>
            <a:r>
              <a:rPr lang="es-ES_tradnl" sz="3600" dirty="0" smtClean="0"/>
              <a:t> – </a:t>
            </a:r>
            <a:r>
              <a:rPr lang="es-ES_tradnl" sz="3600" dirty="0" err="1" smtClean="0"/>
              <a:t>Slow</a:t>
            </a:r>
            <a:r>
              <a:rPr lang="es-ES_tradnl" sz="3600" dirty="0" smtClean="0"/>
              <a:t> </a:t>
            </a:r>
            <a:r>
              <a:rPr lang="es-ES_tradnl" sz="3600" dirty="0" err="1" smtClean="0"/>
              <a:t>headers</a:t>
            </a:r>
            <a:endParaRPr lang="es-ES" sz="3600" dirty="0"/>
          </a:p>
        </p:txBody>
      </p:sp>
      <p:sp>
        <p:nvSpPr>
          <p:cNvPr id="8" name="7 Rectángulo"/>
          <p:cNvSpPr/>
          <p:nvPr/>
        </p:nvSpPr>
        <p:spPr>
          <a:xfrm>
            <a:off x="72008" y="6444044"/>
            <a:ext cx="8964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smtClean="0"/>
              <a:t>https://www.fwhibbit.es/denegacion-de-servicio-slow-headers</a:t>
            </a:r>
            <a:endParaRPr lang="es-ES" dirty="0"/>
          </a:p>
        </p:txBody>
      </p:sp>
      <p:pic>
        <p:nvPicPr>
          <p:cNvPr id="209922" name="Picture 2" descr="https://www.fwhibbit.es/wp-content/uploads/2018/04/hea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3645024"/>
            <a:ext cx="5298579" cy="2514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0" name="9 Rectángulo"/>
          <p:cNvSpPr/>
          <p:nvPr/>
        </p:nvSpPr>
        <p:spPr>
          <a:xfrm>
            <a:off x="1115616" y="836712"/>
            <a:ext cx="78488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dirty="0" smtClean="0"/>
              <a:t>Http no procesa una petición hasta que no se ha recibido completa.</a:t>
            </a:r>
          </a:p>
          <a:p>
            <a:endParaRPr lang="es-ES_tradnl" sz="1600" dirty="0" smtClean="0"/>
          </a:p>
          <a:p>
            <a:r>
              <a:rPr lang="es-ES_tradnl" sz="1600" dirty="0" smtClean="0"/>
              <a:t>Cuando un servidor Web recibe una petición, reserva recursos hasta el final de la petición. Los servidores </a:t>
            </a:r>
            <a:r>
              <a:rPr lang="es-ES_tradnl" sz="1600" dirty="0" err="1" smtClean="0"/>
              <a:t>multihilo</a:t>
            </a:r>
            <a:r>
              <a:rPr lang="es-ES_tradnl" sz="1600" dirty="0" smtClean="0"/>
              <a:t>, reservan un número máximo de conexiones.</a:t>
            </a:r>
          </a:p>
          <a:p>
            <a:endParaRPr lang="es-ES_tradnl" sz="1600" dirty="0" smtClean="0"/>
          </a:p>
          <a:p>
            <a:r>
              <a:rPr lang="es-ES_tradnl" sz="1600" dirty="0" smtClean="0"/>
              <a:t>En </a:t>
            </a:r>
            <a:r>
              <a:rPr lang="es-ES_tradnl" sz="1600" b="1" dirty="0" err="1" smtClean="0"/>
              <a:t>Slow</a:t>
            </a:r>
            <a:r>
              <a:rPr lang="es-ES_tradnl" sz="1600" b="1" dirty="0" smtClean="0"/>
              <a:t> </a:t>
            </a:r>
            <a:r>
              <a:rPr lang="es-ES_tradnl" sz="1600" b="1" dirty="0" err="1" smtClean="0"/>
              <a:t>headers</a:t>
            </a:r>
            <a:r>
              <a:rPr lang="es-ES_tradnl" sz="1600" dirty="0" smtClean="0"/>
              <a:t>, el atacante</a:t>
            </a:r>
            <a:r>
              <a:rPr lang="es-ES_tradnl" sz="1600" b="1" dirty="0" smtClean="0"/>
              <a:t> </a:t>
            </a:r>
            <a:r>
              <a:rPr lang="es-ES_tradnl" sz="1600" dirty="0" smtClean="0"/>
              <a:t>abre un gran número de conexiones e intenta que no se cierren enviando una petición GET con la cabecera incompleta y un valor grande en </a:t>
            </a:r>
            <a:r>
              <a:rPr lang="es-ES_tradnl" sz="1600" dirty="0" err="1" smtClean="0"/>
              <a:t>content-length</a:t>
            </a:r>
            <a:r>
              <a:rPr lang="es-ES_tradnl" sz="1600" dirty="0" smtClean="0"/>
              <a:t>. Para evitar que el servidor cierre la conexión por </a:t>
            </a:r>
            <a:r>
              <a:rPr lang="es-ES_tradnl" sz="1600" dirty="0" err="1" smtClean="0"/>
              <a:t>timeout</a:t>
            </a:r>
            <a:r>
              <a:rPr lang="es-ES_tradnl" sz="1600" dirty="0" smtClean="0"/>
              <a:t>, se va enviando una pequeña cantidad de datos cada cierto tiempo.</a:t>
            </a:r>
            <a:endParaRPr lang="es-E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2636912"/>
            <a:ext cx="9144000" cy="1268902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dirty="0" smtClean="0"/>
              <a:t>Desktop</a:t>
            </a:r>
            <a:br>
              <a:rPr lang="es-ES_tradnl" dirty="0" smtClean="0"/>
            </a:br>
            <a:r>
              <a:rPr lang="es-ES_tradnl" dirty="0" err="1" smtClean="0"/>
              <a:t>Keylogger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836712"/>
            <a:ext cx="413385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13 Título"/>
          <p:cNvSpPr txBox="1">
            <a:spLocks/>
          </p:cNvSpPr>
          <p:nvPr/>
        </p:nvSpPr>
        <p:spPr>
          <a:xfrm>
            <a:off x="323528" y="116632"/>
            <a:ext cx="8299648" cy="648072"/>
          </a:xfrm>
          <a:prstGeom prst="rect">
            <a:avLst/>
          </a:prstGeom>
        </p:spPr>
        <p:txBody>
          <a:bodyPr anchor="b">
            <a:normAutofit fontScale="92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4300" noProof="0" dirty="0" err="1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Keylogger</a:t>
            </a:r>
            <a:r>
              <a:rPr lang="es-ES_tradnl" sz="4300" noProof="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 – C#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836712"/>
            <a:ext cx="413385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836712"/>
            <a:ext cx="3819525" cy="549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13 Título"/>
          <p:cNvSpPr txBox="1">
            <a:spLocks/>
          </p:cNvSpPr>
          <p:nvPr/>
        </p:nvSpPr>
        <p:spPr>
          <a:xfrm>
            <a:off x="323528" y="116632"/>
            <a:ext cx="8299648" cy="648072"/>
          </a:xfrm>
          <a:prstGeom prst="rect">
            <a:avLst/>
          </a:prstGeom>
        </p:spPr>
        <p:txBody>
          <a:bodyPr anchor="b">
            <a:normAutofit fontScale="92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4300" noProof="0" dirty="0" err="1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Keylogger</a:t>
            </a:r>
            <a:r>
              <a:rPr lang="es-ES_tradnl" sz="4300" noProof="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 – C#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980728"/>
            <a:ext cx="6154737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44624"/>
            <a:ext cx="9036496" cy="836854"/>
          </a:xfrm>
        </p:spPr>
        <p:txBody>
          <a:bodyPr/>
          <a:lstStyle/>
          <a:p>
            <a:r>
              <a:rPr lang="es-ES_tradnl" dirty="0" err="1" smtClean="0"/>
              <a:t>Shodan</a:t>
            </a:r>
            <a:endParaRPr lang="es-ES" dirty="0"/>
          </a:p>
        </p:txBody>
      </p:sp>
      <p:sp>
        <p:nvSpPr>
          <p:cNvPr id="5" name="4 Rectángulo"/>
          <p:cNvSpPr/>
          <p:nvPr/>
        </p:nvSpPr>
        <p:spPr>
          <a:xfrm>
            <a:off x="0" y="6488668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600" dirty="0" smtClean="0"/>
              <a:t>https://www.shodan.io/</a:t>
            </a:r>
            <a:endParaRPr lang="es-E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3 Título"/>
          <p:cNvSpPr txBox="1">
            <a:spLocks/>
          </p:cNvSpPr>
          <p:nvPr/>
        </p:nvSpPr>
        <p:spPr>
          <a:xfrm>
            <a:off x="323528" y="116632"/>
            <a:ext cx="8299648" cy="648072"/>
          </a:xfrm>
          <a:prstGeom prst="rect">
            <a:avLst/>
          </a:prstGeom>
        </p:spPr>
        <p:txBody>
          <a:bodyPr anchor="b">
            <a:normAutofit fontScale="92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4300" noProof="0" dirty="0" err="1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Keylogger</a:t>
            </a:r>
            <a:r>
              <a:rPr lang="es-ES_tradnl" sz="4300" noProof="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 – C#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2564904"/>
            <a:ext cx="7486650" cy="137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3 Título"/>
          <p:cNvSpPr txBox="1">
            <a:spLocks/>
          </p:cNvSpPr>
          <p:nvPr/>
        </p:nvSpPr>
        <p:spPr>
          <a:xfrm>
            <a:off x="323528" y="116632"/>
            <a:ext cx="8299648" cy="648072"/>
          </a:xfrm>
          <a:prstGeom prst="rect">
            <a:avLst/>
          </a:prstGeom>
        </p:spPr>
        <p:txBody>
          <a:bodyPr anchor="b">
            <a:normAutofit fontScale="92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4300" noProof="0" dirty="0" err="1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Keylogger</a:t>
            </a:r>
            <a:r>
              <a:rPr lang="es-ES_tradnl" sz="4300" noProof="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 – C#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836712"/>
            <a:ext cx="7486650" cy="137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1844824"/>
            <a:ext cx="7530837" cy="46805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3068960"/>
            <a:ext cx="9144000" cy="836854"/>
          </a:xfrm>
        </p:spPr>
        <p:txBody>
          <a:bodyPr/>
          <a:lstStyle/>
          <a:p>
            <a:pPr algn="ctr"/>
            <a:r>
              <a:rPr lang="es-ES_tradnl" dirty="0" err="1" smtClean="0"/>
              <a:t>Man</a:t>
            </a:r>
            <a:r>
              <a:rPr lang="es-ES_tradnl" dirty="0" smtClean="0"/>
              <a:t> in </a:t>
            </a:r>
            <a:r>
              <a:rPr lang="es-ES_tradnl" dirty="0" err="1" smtClean="0"/>
              <a:t>the</a:t>
            </a:r>
            <a:r>
              <a:rPr lang="es-ES_tradnl" dirty="0" smtClean="0"/>
              <a:t> </a:t>
            </a:r>
            <a:r>
              <a:rPr lang="es-ES_tradnl" dirty="0" err="1" smtClean="0"/>
              <a:t>middle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683568" y="44624"/>
            <a:ext cx="8352928" cy="836854"/>
          </a:xfrm>
        </p:spPr>
        <p:txBody>
          <a:bodyPr/>
          <a:lstStyle/>
          <a:p>
            <a:r>
              <a:rPr lang="es-ES_tradnl" dirty="0" smtClean="0"/>
              <a:t>Creando un proxy</a:t>
            </a:r>
            <a:endParaRPr lang="es-ES" dirty="0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980728"/>
            <a:ext cx="6056908" cy="5339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683568" y="44624"/>
            <a:ext cx="8352928" cy="836854"/>
          </a:xfrm>
        </p:spPr>
        <p:txBody>
          <a:bodyPr/>
          <a:lstStyle/>
          <a:p>
            <a:r>
              <a:rPr lang="es-ES_tradnl" dirty="0" smtClean="0"/>
              <a:t>Creando un proxy</a:t>
            </a:r>
            <a:endParaRPr lang="es-E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908720"/>
            <a:ext cx="8201025" cy="233362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683568" y="44624"/>
            <a:ext cx="8352928" cy="836854"/>
          </a:xfrm>
        </p:spPr>
        <p:txBody>
          <a:bodyPr/>
          <a:lstStyle/>
          <a:p>
            <a:r>
              <a:rPr lang="es-ES_tradnl" dirty="0" smtClean="0"/>
              <a:t>Creando un proxy</a:t>
            </a:r>
            <a:endParaRPr lang="es-E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908720"/>
            <a:ext cx="8201025" cy="233362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904232"/>
            <a:ext cx="7272808" cy="5757551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683568" y="44624"/>
            <a:ext cx="8352928" cy="836854"/>
          </a:xfrm>
        </p:spPr>
        <p:txBody>
          <a:bodyPr/>
          <a:lstStyle/>
          <a:p>
            <a:r>
              <a:rPr lang="es-ES_tradnl" dirty="0" smtClean="0"/>
              <a:t>Creando un proxy</a:t>
            </a:r>
            <a:endParaRPr lang="es-E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908720"/>
            <a:ext cx="8201025" cy="233362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904232"/>
            <a:ext cx="7272808" cy="5757551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7" name="6 Rectángulo"/>
          <p:cNvSpPr/>
          <p:nvPr/>
        </p:nvSpPr>
        <p:spPr>
          <a:xfrm>
            <a:off x="1907704" y="2852936"/>
            <a:ext cx="6264696" cy="504056"/>
          </a:xfrm>
          <a:prstGeom prst="rect">
            <a:avLst/>
          </a:prstGeom>
          <a:solidFill>
            <a:schemeClr val="accent1">
              <a:lumMod val="20000"/>
              <a:lumOff val="80000"/>
              <a:alpha val="21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7 Rectángulo"/>
          <p:cNvSpPr/>
          <p:nvPr/>
        </p:nvSpPr>
        <p:spPr>
          <a:xfrm>
            <a:off x="1907704" y="5661248"/>
            <a:ext cx="6408712" cy="504056"/>
          </a:xfrm>
          <a:prstGeom prst="rect">
            <a:avLst/>
          </a:prstGeom>
          <a:solidFill>
            <a:schemeClr val="accent1">
              <a:lumMod val="20000"/>
              <a:lumOff val="80000"/>
              <a:alpha val="21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683568" y="44624"/>
            <a:ext cx="8352928" cy="836854"/>
          </a:xfrm>
        </p:spPr>
        <p:txBody>
          <a:bodyPr/>
          <a:lstStyle/>
          <a:p>
            <a:r>
              <a:rPr lang="es-ES_tradnl" dirty="0" smtClean="0"/>
              <a:t>Bloquear, redirigir, sustituir</a:t>
            </a:r>
            <a:endParaRPr lang="es-ES" dirty="0"/>
          </a:p>
        </p:txBody>
      </p:sp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3" y="1124744"/>
            <a:ext cx="8352189" cy="43204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683568" y="44624"/>
            <a:ext cx="8352928" cy="836854"/>
          </a:xfrm>
        </p:spPr>
        <p:txBody>
          <a:bodyPr/>
          <a:lstStyle/>
          <a:p>
            <a:r>
              <a:rPr lang="es-ES_tradnl" dirty="0" smtClean="0"/>
              <a:t>Bloquear, redirigir, sustituir</a:t>
            </a:r>
            <a:endParaRPr lang="es-ES" dirty="0"/>
          </a:p>
        </p:txBody>
      </p:sp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3" y="1124744"/>
            <a:ext cx="8352189" cy="43204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3789040"/>
            <a:ext cx="8260847" cy="23307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3068960"/>
            <a:ext cx="9144000" cy="836854"/>
          </a:xfrm>
        </p:spPr>
        <p:txBody>
          <a:bodyPr/>
          <a:lstStyle/>
          <a:p>
            <a:pPr algn="ctr"/>
            <a:r>
              <a:rPr lang="es-ES_tradnl" dirty="0" smtClean="0"/>
              <a:t>R.A.T. – </a:t>
            </a:r>
            <a:r>
              <a:rPr lang="es-ES_tradnl" dirty="0" err="1" smtClean="0"/>
              <a:t>Remote</a:t>
            </a:r>
            <a:r>
              <a:rPr lang="es-ES_tradnl" dirty="0" smtClean="0"/>
              <a:t> Access </a:t>
            </a:r>
            <a:r>
              <a:rPr lang="es-ES_tradnl" dirty="0" err="1" smtClean="0"/>
              <a:t>Trojan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980728"/>
            <a:ext cx="6154737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44624"/>
            <a:ext cx="9036496" cy="836854"/>
          </a:xfrm>
        </p:spPr>
        <p:txBody>
          <a:bodyPr/>
          <a:lstStyle/>
          <a:p>
            <a:r>
              <a:rPr lang="es-ES_tradnl" dirty="0" err="1" smtClean="0"/>
              <a:t>Shodan</a:t>
            </a:r>
            <a:endParaRPr lang="es-ES" dirty="0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2060848"/>
            <a:ext cx="4742686" cy="391910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4 Rectángulo"/>
          <p:cNvSpPr/>
          <p:nvPr/>
        </p:nvSpPr>
        <p:spPr>
          <a:xfrm>
            <a:off x="0" y="6488668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600" dirty="0" smtClean="0"/>
              <a:t>https://www.shodan.io/</a:t>
            </a:r>
            <a:endParaRPr lang="es-E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683568" y="44624"/>
            <a:ext cx="8352928" cy="836854"/>
          </a:xfrm>
        </p:spPr>
        <p:txBody>
          <a:bodyPr/>
          <a:lstStyle/>
          <a:p>
            <a:r>
              <a:rPr lang="es-ES_tradnl" dirty="0" smtClean="0"/>
              <a:t>RAT - Cliente</a:t>
            </a:r>
            <a:endParaRPr lang="es-E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124744"/>
            <a:ext cx="8631237" cy="505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683568" y="44624"/>
            <a:ext cx="8352928" cy="836854"/>
          </a:xfrm>
        </p:spPr>
        <p:txBody>
          <a:bodyPr/>
          <a:lstStyle/>
          <a:p>
            <a:r>
              <a:rPr lang="es-ES_tradnl" dirty="0" smtClean="0"/>
              <a:t>RAT – Instrucciones</a:t>
            </a:r>
            <a:endParaRPr lang="es-E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908720"/>
            <a:ext cx="5972175" cy="2514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683568" y="44624"/>
            <a:ext cx="8352928" cy="836854"/>
          </a:xfrm>
        </p:spPr>
        <p:txBody>
          <a:bodyPr/>
          <a:lstStyle/>
          <a:p>
            <a:r>
              <a:rPr lang="es-ES_tradnl" dirty="0" smtClean="0"/>
              <a:t>RAT – Instrucciones</a:t>
            </a:r>
            <a:endParaRPr lang="es-E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908720"/>
            <a:ext cx="5972175" cy="2514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7944" y="2420888"/>
            <a:ext cx="4467225" cy="41052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683568" y="44624"/>
            <a:ext cx="8352928" cy="836854"/>
          </a:xfrm>
        </p:spPr>
        <p:txBody>
          <a:bodyPr/>
          <a:lstStyle/>
          <a:p>
            <a:r>
              <a:rPr lang="es-ES_tradnl" dirty="0" smtClean="0"/>
              <a:t>RAT – Ataque </a:t>
            </a:r>
            <a:r>
              <a:rPr lang="es-ES_tradnl" dirty="0" err="1" smtClean="0"/>
              <a:t>DoS</a:t>
            </a:r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908720"/>
            <a:ext cx="6267450" cy="2457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683568" y="44624"/>
            <a:ext cx="8352928" cy="836854"/>
          </a:xfrm>
        </p:spPr>
        <p:txBody>
          <a:bodyPr/>
          <a:lstStyle/>
          <a:p>
            <a:r>
              <a:rPr lang="es-ES_tradnl" dirty="0" smtClean="0"/>
              <a:t>RAT – Ataque </a:t>
            </a:r>
            <a:r>
              <a:rPr lang="es-ES_tradnl" dirty="0" err="1" smtClean="0"/>
              <a:t>DoS</a:t>
            </a:r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908720"/>
            <a:ext cx="6267450" cy="2457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9832" y="1196752"/>
            <a:ext cx="5505450" cy="5295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683568" y="44624"/>
            <a:ext cx="8352928" cy="836854"/>
          </a:xfrm>
        </p:spPr>
        <p:txBody>
          <a:bodyPr/>
          <a:lstStyle/>
          <a:p>
            <a:r>
              <a:rPr lang="es-ES_tradnl" dirty="0" smtClean="0"/>
              <a:t>RAT – Lectura contraseñas</a:t>
            </a:r>
            <a:endParaRPr lang="es-E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124743"/>
            <a:ext cx="8568952" cy="51267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683568" y="44624"/>
            <a:ext cx="8352928" cy="836854"/>
          </a:xfrm>
        </p:spPr>
        <p:txBody>
          <a:bodyPr/>
          <a:lstStyle/>
          <a:p>
            <a:r>
              <a:rPr lang="es-ES_tradnl" dirty="0" smtClean="0"/>
              <a:t>RAT – Lectura contraseñas</a:t>
            </a:r>
            <a:endParaRPr lang="es-E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124743"/>
            <a:ext cx="8568952" cy="51267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" name="3 Rectángulo"/>
          <p:cNvSpPr/>
          <p:nvPr/>
        </p:nvSpPr>
        <p:spPr>
          <a:xfrm>
            <a:off x="2987824" y="4293096"/>
            <a:ext cx="5832648" cy="864096"/>
          </a:xfrm>
          <a:prstGeom prst="rect">
            <a:avLst/>
          </a:prstGeom>
          <a:solidFill>
            <a:schemeClr val="accent3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3 Título"/>
          <p:cNvSpPr txBox="1">
            <a:spLocks/>
          </p:cNvSpPr>
          <p:nvPr/>
        </p:nvSpPr>
        <p:spPr>
          <a:xfrm>
            <a:off x="179512" y="188640"/>
            <a:ext cx="8299648" cy="576064"/>
          </a:xfrm>
          <a:prstGeom prst="rect">
            <a:avLst/>
          </a:prstGeom>
        </p:spPr>
        <p:txBody>
          <a:bodyPr anchor="b">
            <a:normAutofit fontScale="77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43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Controlando un ordenador con un </a:t>
            </a:r>
            <a:r>
              <a:rPr lang="es-ES_tradnl" sz="4300" dirty="0" err="1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pendrive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146" name="AutoShape 2" descr="data:image/gif;base64,R0lGODlhAQABAAAAACH5BAEKAAEALAAAAAABAAEAAAICTAEAOw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148" name="AutoShape 4" descr="data:image/gif;base64,R0lGODlhAQABAAAAACH5BAEKAAEALAAAAAABAAEAAAICTAEAOw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908720"/>
            <a:ext cx="7416825" cy="540810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" name="10 Rectángulo"/>
          <p:cNvSpPr/>
          <p:nvPr/>
        </p:nvSpPr>
        <p:spPr>
          <a:xfrm>
            <a:off x="0" y="6453336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smtClean="0"/>
              <a:t>https://github.com/hak5darren/USB-Rubber-Ducky/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3 Título"/>
          <p:cNvSpPr txBox="1">
            <a:spLocks/>
          </p:cNvSpPr>
          <p:nvPr/>
        </p:nvSpPr>
        <p:spPr>
          <a:xfrm>
            <a:off x="179512" y="188640"/>
            <a:ext cx="8299648" cy="576064"/>
          </a:xfrm>
          <a:prstGeom prst="rect">
            <a:avLst/>
          </a:prstGeom>
        </p:spPr>
        <p:txBody>
          <a:bodyPr anchor="b">
            <a:normAutofit fontScale="77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43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Controlando un ordenador con un </a:t>
            </a:r>
            <a:r>
              <a:rPr lang="es-ES_tradnl" sz="4300" dirty="0" err="1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pendrive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146" name="AutoShape 2" descr="data:image/gif;base64,R0lGODlhAQABAAAAACH5BAEKAAEALAAAAAABAAEAAAICTAEAOw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148" name="AutoShape 4" descr="data:image/gif;base64,R0lGODlhAQABAAAAACH5BAEKAAEALAAAAAABAAEAAAICTAEAOw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59" y="908720"/>
            <a:ext cx="6517752" cy="47525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9912" y="980728"/>
            <a:ext cx="4752528" cy="53285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" name="10 Rectángulo"/>
          <p:cNvSpPr/>
          <p:nvPr/>
        </p:nvSpPr>
        <p:spPr>
          <a:xfrm>
            <a:off x="0" y="6453336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smtClean="0"/>
              <a:t>https://github.com/hak5darren/USB-Rubber-Ducky/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3 Título"/>
          <p:cNvSpPr txBox="1">
            <a:spLocks/>
          </p:cNvSpPr>
          <p:nvPr/>
        </p:nvSpPr>
        <p:spPr>
          <a:xfrm>
            <a:off x="179512" y="188640"/>
            <a:ext cx="8299648" cy="576064"/>
          </a:xfrm>
          <a:prstGeom prst="rect">
            <a:avLst/>
          </a:prstGeom>
        </p:spPr>
        <p:txBody>
          <a:bodyPr anchor="b">
            <a:normAutofit fontScale="8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43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O </a:t>
            </a:r>
            <a:r>
              <a:rPr lang="es-ES_tradnl" sz="43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controlando un </a:t>
            </a:r>
            <a:r>
              <a:rPr lang="es-ES_tradnl" sz="43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móvil con un </a:t>
            </a:r>
            <a:r>
              <a:rPr lang="es-ES_tradnl" sz="43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cable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146" name="AutoShape 2" descr="data:image/gif;base64,R0lGODlhAQABAAAAACH5BAEKAAEALAAAAAABAAEAAAICTAEAOw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148" name="AutoShape 4" descr="data:image/gif;base64,R0lGODlhAQABAAAAACH5BAEKAAEALAAAAAABAAEAAAICTAEAOw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764704"/>
            <a:ext cx="4513545" cy="54452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9" name="8 Rectángulo"/>
          <p:cNvSpPr/>
          <p:nvPr/>
        </p:nvSpPr>
        <p:spPr>
          <a:xfrm>
            <a:off x="179512" y="6300028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smtClean="0"/>
              <a:t>http://mg.lol/blog/omg-cable/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56532" y="1027137"/>
            <a:ext cx="6230937" cy="5210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44624"/>
            <a:ext cx="9036496" cy="836854"/>
          </a:xfrm>
        </p:spPr>
        <p:txBody>
          <a:bodyPr/>
          <a:lstStyle/>
          <a:p>
            <a:r>
              <a:rPr lang="es-ES_tradnl" dirty="0" err="1" smtClean="0"/>
              <a:t>Shodan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13 Título"/>
          <p:cNvSpPr>
            <a:spLocks noGrp="1"/>
          </p:cNvSpPr>
          <p:nvPr>
            <p:ph type="ctrTitle"/>
          </p:nvPr>
        </p:nvSpPr>
        <p:spPr>
          <a:xfrm>
            <a:off x="683568" y="44624"/>
            <a:ext cx="8352928" cy="836854"/>
          </a:xfrm>
        </p:spPr>
        <p:txBody>
          <a:bodyPr/>
          <a:lstStyle/>
          <a:p>
            <a:r>
              <a:rPr lang="es-ES_tradnl" dirty="0" smtClean="0"/>
              <a:t>Y así llegamos al final</a:t>
            </a:r>
            <a:endParaRPr lang="es-ES" dirty="0"/>
          </a:p>
        </p:txBody>
      </p:sp>
      <p:sp>
        <p:nvSpPr>
          <p:cNvPr id="26628" name="AutoShape 4" descr="Resultado de imagen de imÃ¡genes githu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6630" name="AutoShape 6" descr="Resultado de imagen de imÃ¡genes githu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050" name="AutoShape 2" descr="Security humor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1196752"/>
            <a:ext cx="4962525" cy="521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56532" y="1027137"/>
            <a:ext cx="6230937" cy="5210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44624"/>
            <a:ext cx="9036496" cy="836854"/>
          </a:xfrm>
        </p:spPr>
        <p:txBody>
          <a:bodyPr/>
          <a:lstStyle/>
          <a:p>
            <a:r>
              <a:rPr lang="es-ES_tradnl" dirty="0" err="1" smtClean="0"/>
              <a:t>Shodan</a:t>
            </a:r>
            <a:endParaRPr lang="es-E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2204864"/>
            <a:ext cx="4637161" cy="34478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44624"/>
            <a:ext cx="9036496" cy="836854"/>
          </a:xfrm>
        </p:spPr>
        <p:txBody>
          <a:bodyPr/>
          <a:lstStyle/>
          <a:p>
            <a:r>
              <a:rPr lang="es-ES_tradnl" dirty="0" err="1" smtClean="0"/>
              <a:t>Shodan</a:t>
            </a:r>
            <a:endParaRPr lang="es-E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980728"/>
            <a:ext cx="6087647" cy="529168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107504" y="3212976"/>
            <a:ext cx="9036496" cy="836854"/>
          </a:xfrm>
        </p:spPr>
        <p:txBody>
          <a:bodyPr>
            <a:noAutofit/>
          </a:bodyPr>
          <a:lstStyle/>
          <a:p>
            <a:pPr algn="ctr"/>
            <a:r>
              <a:rPr lang="es-ES_tradnl" sz="3200" dirty="0" smtClean="0"/>
              <a:t>Si buscas, encuentras</a:t>
            </a:r>
            <a:endParaRPr lang="es-ES" sz="3200" dirty="0"/>
          </a:p>
        </p:txBody>
      </p:sp>
      <p:sp>
        <p:nvSpPr>
          <p:cNvPr id="3" name="2 CuadroTexto"/>
          <p:cNvSpPr txBox="1"/>
          <p:nvPr/>
        </p:nvSpPr>
        <p:spPr>
          <a:xfrm>
            <a:off x="179512" y="6381328"/>
            <a:ext cx="8964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 smtClean="0"/>
              <a:t>A6:2017 – Security </a:t>
            </a:r>
            <a:r>
              <a:rPr lang="es-ES_tradnl" dirty="0" err="1" smtClean="0"/>
              <a:t>misconfiguration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44624"/>
            <a:ext cx="9036496" cy="836854"/>
          </a:xfrm>
        </p:spPr>
        <p:txBody>
          <a:bodyPr/>
          <a:lstStyle/>
          <a:p>
            <a:r>
              <a:rPr lang="es-ES_tradnl" dirty="0" err="1" smtClean="0"/>
              <a:t>Shodan</a:t>
            </a:r>
            <a:endParaRPr lang="es-E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980728"/>
            <a:ext cx="6087647" cy="529168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4675" y="1557338"/>
            <a:ext cx="7993063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44624"/>
            <a:ext cx="9036496" cy="836854"/>
          </a:xfrm>
        </p:spPr>
        <p:txBody>
          <a:bodyPr/>
          <a:lstStyle/>
          <a:p>
            <a:r>
              <a:rPr lang="es-ES_tradnl" dirty="0" err="1" smtClean="0"/>
              <a:t>Shodan</a:t>
            </a:r>
            <a:endParaRPr lang="es-E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980728"/>
            <a:ext cx="6087647" cy="529168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4675" y="1557338"/>
            <a:ext cx="7993063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1760" y="2492896"/>
            <a:ext cx="4781550" cy="2352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rvido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0884" y="836712"/>
            <a:ext cx="6667500" cy="544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44624"/>
            <a:ext cx="9036496" cy="836854"/>
          </a:xfrm>
        </p:spPr>
        <p:txBody>
          <a:bodyPr/>
          <a:lstStyle/>
          <a:p>
            <a:r>
              <a:rPr lang="es-ES_tradnl" dirty="0" err="1" smtClean="0"/>
              <a:t>Shodan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rvido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0884" y="836712"/>
            <a:ext cx="6667500" cy="544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01813" y="1517873"/>
            <a:ext cx="4562475" cy="41433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44624"/>
            <a:ext cx="9036496" cy="836854"/>
          </a:xfrm>
        </p:spPr>
        <p:txBody>
          <a:bodyPr/>
          <a:lstStyle/>
          <a:p>
            <a:r>
              <a:rPr lang="es-ES_tradnl" dirty="0" err="1" smtClean="0"/>
              <a:t>Shodan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rvido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0884" y="836712"/>
            <a:ext cx="6667500" cy="544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908720"/>
            <a:ext cx="4562475" cy="41433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053" name="Picture 5" descr="Consola de la mpresor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3728" y="1268760"/>
            <a:ext cx="6667500" cy="5267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44624"/>
            <a:ext cx="9036496" cy="836854"/>
          </a:xfrm>
        </p:spPr>
        <p:txBody>
          <a:bodyPr/>
          <a:lstStyle/>
          <a:p>
            <a:r>
              <a:rPr lang="es-ES_tradnl" dirty="0" err="1" smtClean="0"/>
              <a:t>Shodan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rvido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0884" y="836712"/>
            <a:ext cx="6667500" cy="544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01813" y="1517873"/>
            <a:ext cx="4562475" cy="41433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053" name="Picture 5" descr="Consola de la mpresor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3648" y="908720"/>
            <a:ext cx="6667500" cy="5267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44624"/>
            <a:ext cx="9036496" cy="836854"/>
          </a:xfrm>
        </p:spPr>
        <p:txBody>
          <a:bodyPr/>
          <a:lstStyle/>
          <a:p>
            <a:r>
              <a:rPr lang="es-ES_tradnl" dirty="0" err="1" smtClean="0"/>
              <a:t>Shodan</a:t>
            </a:r>
            <a:endParaRPr lang="es-ES" dirty="0"/>
          </a:p>
        </p:txBody>
      </p:sp>
      <p:sp>
        <p:nvSpPr>
          <p:cNvPr id="7" name="6 Rectángulo"/>
          <p:cNvSpPr/>
          <p:nvPr/>
        </p:nvSpPr>
        <p:spPr>
          <a:xfrm>
            <a:off x="1475656" y="3140968"/>
            <a:ext cx="2088232" cy="3024336"/>
          </a:xfrm>
          <a:prstGeom prst="rect">
            <a:avLst/>
          </a:prstGeom>
          <a:solidFill>
            <a:schemeClr val="accent2">
              <a:lumMod val="20000"/>
              <a:lumOff val="80000"/>
              <a:alpha val="3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rvido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0884" y="836712"/>
            <a:ext cx="6667500" cy="544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01813" y="1517873"/>
            <a:ext cx="4562475" cy="41433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053" name="Picture 5" descr="Consola de la mpresor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3648" y="908720"/>
            <a:ext cx="6667500" cy="5267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44624"/>
            <a:ext cx="9036496" cy="836854"/>
          </a:xfrm>
        </p:spPr>
        <p:txBody>
          <a:bodyPr/>
          <a:lstStyle/>
          <a:p>
            <a:r>
              <a:rPr lang="es-ES_tradnl" dirty="0" err="1" smtClean="0"/>
              <a:t>Shodan</a:t>
            </a:r>
            <a:endParaRPr lang="es-ES" dirty="0"/>
          </a:p>
        </p:txBody>
      </p:sp>
      <p:sp>
        <p:nvSpPr>
          <p:cNvPr id="7" name="6 Rectángulo"/>
          <p:cNvSpPr/>
          <p:nvPr/>
        </p:nvSpPr>
        <p:spPr>
          <a:xfrm>
            <a:off x="1475656" y="3140968"/>
            <a:ext cx="2088232" cy="3024336"/>
          </a:xfrm>
          <a:prstGeom prst="rect">
            <a:avLst/>
          </a:prstGeom>
          <a:solidFill>
            <a:schemeClr val="accent2">
              <a:lumMod val="20000"/>
              <a:lumOff val="80000"/>
              <a:alpha val="3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55" name="Picture 7" descr="Documento de la impresora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23728" y="3789040"/>
            <a:ext cx="6667500" cy="1905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44624"/>
            <a:ext cx="9036496" cy="836854"/>
          </a:xfrm>
        </p:spPr>
        <p:txBody>
          <a:bodyPr/>
          <a:lstStyle/>
          <a:p>
            <a:r>
              <a:rPr lang="es-ES_tradnl" dirty="0" err="1" smtClean="0"/>
              <a:t>Shodan</a:t>
            </a:r>
            <a:endParaRPr lang="es-E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836712"/>
            <a:ext cx="8280920" cy="53285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9" name="8 Rectángulo"/>
          <p:cNvSpPr/>
          <p:nvPr/>
        </p:nvSpPr>
        <p:spPr>
          <a:xfrm>
            <a:off x="0" y="633478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400" dirty="0" smtClean="0"/>
              <a:t>http://www.securitybydefault.com/2015/03/hasta-la-cocina-de-las-gasolineras.html</a:t>
            </a:r>
          </a:p>
          <a:p>
            <a:pPr algn="ctr"/>
            <a:r>
              <a:rPr lang="es-ES" sz="1400" dirty="0" smtClean="0"/>
              <a:t>https://hacking-etico.com/2017/01/27/lleno-favor-gasolineras</a:t>
            </a:r>
            <a:endParaRPr lang="es-ES" sz="1400" dirty="0"/>
          </a:p>
        </p:txBody>
      </p:sp>
      <p:sp>
        <p:nvSpPr>
          <p:cNvPr id="6" name="5 Rectángulo"/>
          <p:cNvSpPr/>
          <p:nvPr/>
        </p:nvSpPr>
        <p:spPr>
          <a:xfrm>
            <a:off x="251520" y="836712"/>
            <a:ext cx="8280920" cy="24482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6 Rectángulo"/>
          <p:cNvSpPr/>
          <p:nvPr/>
        </p:nvSpPr>
        <p:spPr>
          <a:xfrm>
            <a:off x="251520" y="3284984"/>
            <a:ext cx="8280920" cy="2880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44624"/>
            <a:ext cx="9036496" cy="836854"/>
          </a:xfrm>
        </p:spPr>
        <p:txBody>
          <a:bodyPr/>
          <a:lstStyle/>
          <a:p>
            <a:r>
              <a:rPr lang="es-ES_tradnl" dirty="0" err="1" smtClean="0"/>
              <a:t>Shodan</a:t>
            </a:r>
            <a:endParaRPr lang="es-E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836712"/>
            <a:ext cx="4920858" cy="53285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9" name="8 Rectángulo"/>
          <p:cNvSpPr/>
          <p:nvPr/>
        </p:nvSpPr>
        <p:spPr>
          <a:xfrm>
            <a:off x="0" y="633478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400" dirty="0" smtClean="0"/>
              <a:t>http://www.securitybydefault.com/2015/03/hasta-la-cocina-de-las-gasolineras.html</a:t>
            </a:r>
          </a:p>
          <a:p>
            <a:pPr algn="ctr"/>
            <a:r>
              <a:rPr lang="es-ES" sz="1400" dirty="0" smtClean="0"/>
              <a:t>https://hacking-etico.com/2017/01/27/lleno-favor-gasolineras</a:t>
            </a:r>
            <a:endParaRPr lang="es-ES" sz="1400" dirty="0"/>
          </a:p>
        </p:txBody>
      </p:sp>
      <p:sp>
        <p:nvSpPr>
          <p:cNvPr id="6" name="5 Rectángulo"/>
          <p:cNvSpPr/>
          <p:nvPr/>
        </p:nvSpPr>
        <p:spPr>
          <a:xfrm>
            <a:off x="251520" y="836712"/>
            <a:ext cx="4968552" cy="24482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6 Rectángulo"/>
          <p:cNvSpPr/>
          <p:nvPr/>
        </p:nvSpPr>
        <p:spPr>
          <a:xfrm>
            <a:off x="251520" y="3284984"/>
            <a:ext cx="4968552" cy="2880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2420888"/>
            <a:ext cx="6154737" cy="25622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107504" y="3212976"/>
            <a:ext cx="9036496" cy="836854"/>
          </a:xfrm>
        </p:spPr>
        <p:txBody>
          <a:bodyPr/>
          <a:lstStyle/>
          <a:p>
            <a:pPr algn="ctr"/>
            <a:r>
              <a:rPr lang="es-ES_tradnl" dirty="0" smtClean="0"/>
              <a:t>Mínima visibilidad</a:t>
            </a:r>
            <a:endParaRPr lang="es-ES" dirty="0"/>
          </a:p>
        </p:txBody>
      </p:sp>
      <p:sp>
        <p:nvSpPr>
          <p:cNvPr id="3" name="2 CuadroTexto"/>
          <p:cNvSpPr txBox="1"/>
          <p:nvPr/>
        </p:nvSpPr>
        <p:spPr>
          <a:xfrm>
            <a:off x="179512" y="6381328"/>
            <a:ext cx="8964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 smtClean="0"/>
              <a:t>A6:2017 – Security </a:t>
            </a:r>
            <a:r>
              <a:rPr lang="es-ES_tradnl" dirty="0" err="1" smtClean="0"/>
              <a:t>misconfiguration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44624"/>
            <a:ext cx="9036496" cy="836854"/>
          </a:xfrm>
        </p:spPr>
        <p:txBody>
          <a:bodyPr/>
          <a:lstStyle/>
          <a:p>
            <a:r>
              <a:rPr lang="es-ES_tradnl" dirty="0" smtClean="0"/>
              <a:t>Google Hacking</a:t>
            </a:r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980728"/>
            <a:ext cx="6448425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44624"/>
            <a:ext cx="9036496" cy="836854"/>
          </a:xfrm>
        </p:spPr>
        <p:txBody>
          <a:bodyPr/>
          <a:lstStyle/>
          <a:p>
            <a:r>
              <a:rPr lang="es-ES_tradnl" dirty="0" err="1" smtClean="0"/>
              <a:t>Logs</a:t>
            </a:r>
            <a:endParaRPr lang="es-E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836712"/>
            <a:ext cx="8534436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44624"/>
            <a:ext cx="9036496" cy="836854"/>
          </a:xfrm>
        </p:spPr>
        <p:txBody>
          <a:bodyPr/>
          <a:lstStyle/>
          <a:p>
            <a:r>
              <a:rPr lang="es-ES_tradnl" dirty="0" err="1" smtClean="0"/>
              <a:t>Logs</a:t>
            </a:r>
            <a:endParaRPr lang="es-E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836712"/>
            <a:ext cx="8534436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7 Grupo"/>
          <p:cNvGrpSpPr/>
          <p:nvPr/>
        </p:nvGrpSpPr>
        <p:grpSpPr>
          <a:xfrm>
            <a:off x="5652120" y="260648"/>
            <a:ext cx="2952328" cy="5400600"/>
            <a:chOff x="5652120" y="260648"/>
            <a:chExt cx="2952328" cy="5400600"/>
          </a:xfrm>
        </p:grpSpPr>
        <p:sp>
          <p:nvSpPr>
            <p:cNvPr id="7" name="6 Rectángulo"/>
            <p:cNvSpPr/>
            <p:nvPr/>
          </p:nvSpPr>
          <p:spPr>
            <a:xfrm>
              <a:off x="5652120" y="260648"/>
              <a:ext cx="2952328" cy="5400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24128" y="404664"/>
              <a:ext cx="2733675" cy="2657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444208" y="3068960"/>
              <a:ext cx="1362075" cy="342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724128" y="3429000"/>
              <a:ext cx="2781300" cy="2114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44624"/>
            <a:ext cx="9036496" cy="836854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Tratamiento de errores - Excepciones </a:t>
            </a:r>
            <a:endParaRPr lang="es-E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6725" y="1033463"/>
            <a:ext cx="8210550" cy="4791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44624"/>
            <a:ext cx="9036496" cy="836854"/>
          </a:xfrm>
        </p:spPr>
        <p:txBody>
          <a:bodyPr/>
          <a:lstStyle/>
          <a:p>
            <a:r>
              <a:rPr lang="es-ES_tradnl" dirty="0" smtClean="0"/>
              <a:t>Almacenes de código fuente</a:t>
            </a:r>
            <a:endParaRPr lang="es-E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0603" y="980728"/>
            <a:ext cx="5343525" cy="1847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0" name="9 Rectángulo"/>
          <p:cNvSpPr/>
          <p:nvPr/>
        </p:nvSpPr>
        <p:spPr>
          <a:xfrm>
            <a:off x="395536" y="2924944"/>
            <a:ext cx="82089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 smtClean="0"/>
              <a:t>https://www.zdnet.com/article/over-100000-github-repos-have-leaked-api-or-cryptographic-keys/</a:t>
            </a:r>
            <a:endParaRPr lang="es-ES" sz="12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3609181"/>
            <a:ext cx="5707063" cy="2124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2" name="11 Rectángulo"/>
          <p:cNvSpPr/>
          <p:nvPr/>
        </p:nvSpPr>
        <p:spPr>
          <a:xfrm>
            <a:off x="323528" y="5805264"/>
            <a:ext cx="70567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 smtClean="0"/>
              <a:t>https://www.theregister.co.uk/AMP/2019/09/18/scotiabank_code_github_leak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44624"/>
            <a:ext cx="9036496" cy="836854"/>
          </a:xfrm>
        </p:spPr>
        <p:txBody>
          <a:bodyPr/>
          <a:lstStyle/>
          <a:p>
            <a:r>
              <a:rPr lang="es-ES_tradnl" dirty="0" smtClean="0"/>
              <a:t>Almacenes de código fuente</a:t>
            </a:r>
            <a:endParaRPr lang="es-E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0603" y="980728"/>
            <a:ext cx="5343525" cy="1847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0" name="9 Rectángulo"/>
          <p:cNvSpPr/>
          <p:nvPr/>
        </p:nvSpPr>
        <p:spPr>
          <a:xfrm>
            <a:off x="395536" y="2924944"/>
            <a:ext cx="82089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 smtClean="0"/>
              <a:t>https://www.zdnet.com/article/over-100000-github-repos-have-leaked-api-or-cryptographic-keys/</a:t>
            </a:r>
            <a:endParaRPr lang="es-ES" sz="12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3609181"/>
            <a:ext cx="5707063" cy="2124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2" name="11 Rectángulo"/>
          <p:cNvSpPr/>
          <p:nvPr/>
        </p:nvSpPr>
        <p:spPr>
          <a:xfrm>
            <a:off x="323528" y="5805264"/>
            <a:ext cx="70567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 smtClean="0"/>
              <a:t>https://www.theregister.co.uk/AMP/2019/09/18/scotiabank_code_github_leak</a:t>
            </a:r>
          </a:p>
        </p:txBody>
      </p:sp>
      <p:grpSp>
        <p:nvGrpSpPr>
          <p:cNvPr id="11" name="10 Grupo"/>
          <p:cNvGrpSpPr/>
          <p:nvPr/>
        </p:nvGrpSpPr>
        <p:grpSpPr>
          <a:xfrm>
            <a:off x="2195736" y="1196752"/>
            <a:ext cx="6552728" cy="4032448"/>
            <a:chOff x="2195736" y="1196752"/>
            <a:chExt cx="6552728" cy="4032448"/>
          </a:xfrm>
        </p:grpSpPr>
        <p:sp>
          <p:nvSpPr>
            <p:cNvPr id="9" name="8 Rectángulo"/>
            <p:cNvSpPr/>
            <p:nvPr/>
          </p:nvSpPr>
          <p:spPr>
            <a:xfrm>
              <a:off x="2195736" y="1196752"/>
              <a:ext cx="6552728" cy="40324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67744" y="1340768"/>
              <a:ext cx="6335812" cy="3362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7 Rectángulo"/>
            <p:cNvSpPr/>
            <p:nvPr/>
          </p:nvSpPr>
          <p:spPr>
            <a:xfrm>
              <a:off x="2339752" y="4725144"/>
              <a:ext cx="619268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ES" dirty="0" smtClean="0"/>
                <a:t>https://github.com/eth0izzle/shhgit</a:t>
              </a:r>
              <a:endParaRPr lang="es-E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44624"/>
            <a:ext cx="9036496" cy="836854"/>
          </a:xfrm>
        </p:spPr>
        <p:txBody>
          <a:bodyPr/>
          <a:lstStyle/>
          <a:p>
            <a:r>
              <a:rPr lang="es-ES_tradnl" dirty="0" smtClean="0"/>
              <a:t>Ocultar cabeceras de servidor</a:t>
            </a:r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34356" y="1124744"/>
            <a:ext cx="5217964" cy="511540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980728"/>
            <a:ext cx="3528392" cy="345904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44624"/>
            <a:ext cx="9036496" cy="836854"/>
          </a:xfrm>
        </p:spPr>
        <p:txBody>
          <a:bodyPr/>
          <a:lstStyle/>
          <a:p>
            <a:r>
              <a:rPr lang="es-ES_tradnl" dirty="0" smtClean="0"/>
              <a:t>Ocultar cabeceras de servidor</a:t>
            </a:r>
            <a:endParaRPr lang="es-ES" dirty="0"/>
          </a:p>
        </p:txBody>
      </p:sp>
      <p:pic>
        <p:nvPicPr>
          <p:cNvPr id="13927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1384034"/>
            <a:ext cx="6467408" cy="459843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cxnSp>
        <p:nvCxnSpPr>
          <p:cNvPr id="7" name="6 Conector recto"/>
          <p:cNvCxnSpPr/>
          <p:nvPr/>
        </p:nvCxnSpPr>
        <p:spPr>
          <a:xfrm>
            <a:off x="2555776" y="2492896"/>
            <a:ext cx="511256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7 Conector recto"/>
          <p:cNvCxnSpPr/>
          <p:nvPr/>
        </p:nvCxnSpPr>
        <p:spPr>
          <a:xfrm>
            <a:off x="2843808" y="3645024"/>
            <a:ext cx="54726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recto"/>
          <p:cNvCxnSpPr/>
          <p:nvPr/>
        </p:nvCxnSpPr>
        <p:spPr>
          <a:xfrm>
            <a:off x="2987824" y="4797152"/>
            <a:ext cx="352839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7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9792" y="1844824"/>
            <a:ext cx="5819336" cy="41376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44624"/>
            <a:ext cx="9036496" cy="836854"/>
          </a:xfrm>
        </p:spPr>
        <p:txBody>
          <a:bodyPr/>
          <a:lstStyle/>
          <a:p>
            <a:r>
              <a:rPr lang="es-ES_tradnl" dirty="0" smtClean="0"/>
              <a:t>Ocultar cabeceras de servidor</a:t>
            </a:r>
            <a:endParaRPr lang="es-ES" dirty="0"/>
          </a:p>
        </p:txBody>
      </p:sp>
      <p:pic>
        <p:nvPicPr>
          <p:cNvPr id="139268" name="Picture 4" descr="Default response headers from the test sit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052736"/>
            <a:ext cx="2352675" cy="2276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80112" y="4581128"/>
            <a:ext cx="3267075" cy="2009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3 Título"/>
          <p:cNvSpPr txBox="1">
            <a:spLocks/>
          </p:cNvSpPr>
          <p:nvPr/>
        </p:nvSpPr>
        <p:spPr>
          <a:xfrm>
            <a:off x="179512" y="116632"/>
            <a:ext cx="8712968" cy="648072"/>
          </a:xfrm>
          <a:prstGeom prst="rect">
            <a:avLst/>
          </a:prstGeom>
        </p:spPr>
        <p:txBody>
          <a:bodyPr anchor="b">
            <a:normAutofit fontScale="850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43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C</a:t>
            </a:r>
            <a:r>
              <a:rPr lang="es-ES_tradnl" sz="4300" noProof="0" dirty="0" err="1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abeceras</a:t>
            </a:r>
            <a:r>
              <a:rPr lang="es-ES_tradnl" sz="4300" noProof="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 relacionadas con seguridad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1187624" y="1918573"/>
            <a:ext cx="77768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Indica</a:t>
            </a:r>
            <a:r>
              <a:rPr lang="en-US" dirty="0" smtClean="0"/>
              <a:t> al </a:t>
            </a:r>
            <a:r>
              <a:rPr lang="en-US" dirty="0" err="1" smtClean="0"/>
              <a:t>navegador</a:t>
            </a:r>
            <a:r>
              <a:rPr lang="en-US" dirty="0" smtClean="0"/>
              <a:t> los </a:t>
            </a:r>
            <a:r>
              <a:rPr lang="en-US" dirty="0" err="1" smtClean="0"/>
              <a:t>orígenes</a:t>
            </a:r>
            <a:r>
              <a:rPr lang="en-US" dirty="0" smtClean="0"/>
              <a:t> </a:t>
            </a:r>
            <a:r>
              <a:rPr lang="en-US" dirty="0" err="1" smtClean="0"/>
              <a:t>permitidos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descargar</a:t>
            </a:r>
            <a:r>
              <a:rPr lang="en-US" dirty="0" smtClean="0"/>
              <a:t> </a:t>
            </a:r>
            <a:r>
              <a:rPr lang="en-US" dirty="0" err="1" smtClean="0"/>
              <a:t>contenido</a:t>
            </a:r>
            <a:r>
              <a:rPr lang="en-US" dirty="0" smtClean="0"/>
              <a:t> en el </a:t>
            </a:r>
            <a:r>
              <a:rPr lang="en-US" dirty="0" err="1" smtClean="0"/>
              <a:t>sitio</a:t>
            </a:r>
            <a:endParaRPr lang="es-ES" dirty="0"/>
          </a:p>
        </p:txBody>
      </p:sp>
      <p:sp>
        <p:nvSpPr>
          <p:cNvPr id="17" name="16 Rectángulo"/>
          <p:cNvSpPr/>
          <p:nvPr/>
        </p:nvSpPr>
        <p:spPr>
          <a:xfrm>
            <a:off x="1152128" y="1321604"/>
            <a:ext cx="79563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u="sng" dirty="0" smtClean="0">
                <a:solidFill>
                  <a:schemeClr val="accent3">
                    <a:lumMod val="75000"/>
                  </a:schemeClr>
                </a:solidFill>
              </a:rPr>
              <a:t>CSP – Content Security </a:t>
            </a:r>
            <a:r>
              <a:rPr lang="es-ES_tradnl" sz="2800" b="1" u="sng" dirty="0" err="1" smtClean="0">
                <a:solidFill>
                  <a:schemeClr val="accent3">
                    <a:lumMod val="75000"/>
                  </a:schemeClr>
                </a:solidFill>
              </a:rPr>
              <a:t>Policy</a:t>
            </a:r>
            <a:endParaRPr lang="es-ES" sz="2000" u="sng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1187624" y="4149080"/>
            <a:ext cx="70567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Indica</a:t>
            </a:r>
            <a:r>
              <a:rPr lang="en-US" dirty="0" smtClean="0"/>
              <a:t> al </a:t>
            </a:r>
            <a:r>
              <a:rPr lang="en-US" dirty="0" err="1" smtClean="0"/>
              <a:t>navegador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comunicaciones</a:t>
            </a:r>
            <a:r>
              <a:rPr lang="en-US" dirty="0" smtClean="0"/>
              <a:t> se </a:t>
            </a:r>
            <a:r>
              <a:rPr lang="en-US" dirty="0" err="1" smtClean="0"/>
              <a:t>hagan</a:t>
            </a:r>
            <a:r>
              <a:rPr lang="en-US" dirty="0" smtClean="0"/>
              <a:t> a </a:t>
            </a:r>
            <a:r>
              <a:rPr lang="en-US" dirty="0" err="1" smtClean="0"/>
              <a:t>través</a:t>
            </a:r>
            <a:r>
              <a:rPr lang="en-US" dirty="0" smtClean="0"/>
              <a:t> de HTTPs</a:t>
            </a:r>
            <a:endParaRPr lang="es-ES" dirty="0"/>
          </a:p>
        </p:txBody>
      </p:sp>
      <p:sp>
        <p:nvSpPr>
          <p:cNvPr id="8" name="7 Rectángulo"/>
          <p:cNvSpPr/>
          <p:nvPr/>
        </p:nvSpPr>
        <p:spPr>
          <a:xfrm>
            <a:off x="1152128" y="3573016"/>
            <a:ext cx="70567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u="sng" dirty="0" smtClean="0">
                <a:solidFill>
                  <a:schemeClr val="accent3">
                    <a:lumMod val="75000"/>
                  </a:schemeClr>
                </a:solidFill>
              </a:rPr>
              <a:t>HTTP Strict Transport Security (HSTS)</a:t>
            </a:r>
          </a:p>
        </p:txBody>
      </p:sp>
      <p:sp>
        <p:nvSpPr>
          <p:cNvPr id="13" name="12 Rectángulo"/>
          <p:cNvSpPr/>
          <p:nvPr/>
        </p:nvSpPr>
        <p:spPr>
          <a:xfrm>
            <a:off x="72008" y="6381328"/>
            <a:ext cx="9036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smtClean="0"/>
              <a:t>https://developer.mozilla.org/es/docs/Web/HTTP/Headers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3 Título"/>
          <p:cNvSpPr txBox="1">
            <a:spLocks/>
          </p:cNvSpPr>
          <p:nvPr/>
        </p:nvSpPr>
        <p:spPr>
          <a:xfrm>
            <a:off x="179512" y="116632"/>
            <a:ext cx="8712968" cy="648072"/>
          </a:xfrm>
          <a:prstGeom prst="rect">
            <a:avLst/>
          </a:prstGeom>
        </p:spPr>
        <p:txBody>
          <a:bodyPr anchor="b">
            <a:normAutofit fontScale="850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43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C</a:t>
            </a:r>
            <a:r>
              <a:rPr lang="es-ES_tradnl" sz="4300" noProof="0" dirty="0" err="1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abeceras</a:t>
            </a:r>
            <a:r>
              <a:rPr lang="es-ES_tradnl" sz="4300" noProof="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 relacionadas con seguridad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7" name="16 Rectángulo"/>
          <p:cNvSpPr/>
          <p:nvPr/>
        </p:nvSpPr>
        <p:spPr>
          <a:xfrm>
            <a:off x="971600" y="1033572"/>
            <a:ext cx="79563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u="sng" dirty="0" smtClean="0">
                <a:solidFill>
                  <a:schemeClr val="accent3">
                    <a:lumMod val="75000"/>
                  </a:schemeClr>
                </a:solidFill>
              </a:rPr>
              <a:t>CSP – Content Security </a:t>
            </a:r>
            <a:r>
              <a:rPr lang="es-ES_tradnl" sz="2800" b="1" u="sng" dirty="0" err="1" smtClean="0">
                <a:solidFill>
                  <a:schemeClr val="accent3">
                    <a:lumMod val="75000"/>
                  </a:schemeClr>
                </a:solidFill>
              </a:rPr>
              <a:t>Policy</a:t>
            </a:r>
            <a:endParaRPr lang="es-ES" sz="2000" u="sng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1475656" y="1685707"/>
            <a:ext cx="7200800" cy="2031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rgbClr val="002060"/>
                </a:solidFill>
              </a:rPr>
              <a:t>Content-Security-</a:t>
            </a:r>
            <a:r>
              <a:rPr lang="es-ES" dirty="0" err="1" smtClean="0">
                <a:solidFill>
                  <a:srgbClr val="002060"/>
                </a:solidFill>
              </a:rPr>
              <a:t>Policy</a:t>
            </a:r>
            <a:r>
              <a:rPr lang="es-ES" dirty="0" smtClean="0">
                <a:solidFill>
                  <a:srgbClr val="002060"/>
                </a:solidFill>
              </a:rPr>
              <a:t>: </a:t>
            </a:r>
          </a:p>
          <a:p>
            <a:r>
              <a:rPr lang="es-ES" dirty="0" smtClean="0">
                <a:solidFill>
                  <a:srgbClr val="002060"/>
                </a:solidFill>
              </a:rPr>
              <a:t>                         default-</a:t>
            </a:r>
            <a:r>
              <a:rPr lang="es-ES" dirty="0" err="1" smtClean="0">
                <a:solidFill>
                  <a:srgbClr val="002060"/>
                </a:solidFill>
              </a:rPr>
              <a:t>src</a:t>
            </a:r>
            <a:r>
              <a:rPr lang="es-ES" dirty="0" smtClean="0">
                <a:solidFill>
                  <a:srgbClr val="002060"/>
                </a:solidFill>
              </a:rPr>
              <a:t> '</a:t>
            </a:r>
            <a:r>
              <a:rPr lang="es-ES" dirty="0" err="1" smtClean="0">
                <a:solidFill>
                  <a:srgbClr val="002060"/>
                </a:solidFill>
              </a:rPr>
              <a:t>self</a:t>
            </a:r>
            <a:r>
              <a:rPr lang="es-ES" dirty="0" smtClean="0">
                <a:solidFill>
                  <a:srgbClr val="002060"/>
                </a:solidFill>
              </a:rPr>
              <a:t>';</a:t>
            </a:r>
          </a:p>
          <a:p>
            <a:r>
              <a:rPr lang="es-ES" dirty="0" smtClean="0">
                <a:solidFill>
                  <a:srgbClr val="002060"/>
                </a:solidFill>
              </a:rPr>
              <a:t>                         script-</a:t>
            </a:r>
            <a:r>
              <a:rPr lang="es-ES" dirty="0" err="1" smtClean="0">
                <a:solidFill>
                  <a:srgbClr val="002060"/>
                </a:solidFill>
              </a:rPr>
              <a:t>src</a:t>
            </a:r>
            <a:r>
              <a:rPr lang="es-ES" dirty="0" smtClean="0">
                <a:solidFill>
                  <a:srgbClr val="002060"/>
                </a:solidFill>
              </a:rPr>
              <a:t> https://static.ads-twitter.com;</a:t>
            </a:r>
          </a:p>
          <a:p>
            <a:r>
              <a:rPr lang="es-ES" dirty="0" smtClean="0">
                <a:solidFill>
                  <a:srgbClr val="002060"/>
                </a:solidFill>
              </a:rPr>
              <a:t>                         </a:t>
            </a:r>
            <a:r>
              <a:rPr lang="es-ES" dirty="0" err="1" smtClean="0">
                <a:solidFill>
                  <a:srgbClr val="002060"/>
                </a:solidFill>
              </a:rPr>
              <a:t>img-src</a:t>
            </a:r>
            <a:r>
              <a:rPr lang="es-ES" dirty="0" smtClean="0">
                <a:solidFill>
                  <a:srgbClr val="002060"/>
                </a:solidFill>
              </a:rPr>
              <a:t> '</a:t>
            </a:r>
            <a:r>
              <a:rPr lang="es-ES" dirty="0" err="1" smtClean="0">
                <a:solidFill>
                  <a:srgbClr val="002060"/>
                </a:solidFill>
              </a:rPr>
              <a:t>self</a:t>
            </a:r>
            <a:r>
              <a:rPr lang="es-ES" dirty="0" smtClean="0">
                <a:solidFill>
                  <a:srgbClr val="002060"/>
                </a:solidFill>
              </a:rPr>
              <a:t>' https://s3.amazonaws.com;</a:t>
            </a:r>
          </a:p>
          <a:p>
            <a:r>
              <a:rPr lang="es-ES" dirty="0" smtClean="0">
                <a:solidFill>
                  <a:srgbClr val="002060"/>
                </a:solidFill>
              </a:rPr>
              <a:t>                         </a:t>
            </a:r>
            <a:r>
              <a:rPr lang="es-ES" dirty="0" err="1" smtClean="0">
                <a:solidFill>
                  <a:srgbClr val="002060"/>
                </a:solidFill>
              </a:rPr>
              <a:t>font-src</a:t>
            </a:r>
            <a:r>
              <a:rPr lang="es-ES" dirty="0" smtClean="0">
                <a:solidFill>
                  <a:srgbClr val="002060"/>
                </a:solidFill>
              </a:rPr>
              <a:t> '</a:t>
            </a:r>
            <a:r>
              <a:rPr lang="es-ES" dirty="0" err="1" smtClean="0">
                <a:solidFill>
                  <a:srgbClr val="002060"/>
                </a:solidFill>
              </a:rPr>
              <a:t>self</a:t>
            </a:r>
            <a:r>
              <a:rPr lang="es-ES" dirty="0" smtClean="0">
                <a:solidFill>
                  <a:srgbClr val="002060"/>
                </a:solidFill>
              </a:rPr>
              <a:t>' https://fonts.gstatic.com;</a:t>
            </a:r>
          </a:p>
          <a:p>
            <a:r>
              <a:rPr lang="es-ES" dirty="0" smtClean="0">
                <a:solidFill>
                  <a:srgbClr val="002060"/>
                </a:solidFill>
              </a:rPr>
              <a:t>                         </a:t>
            </a:r>
            <a:r>
              <a:rPr lang="es-ES" dirty="0" err="1" smtClean="0">
                <a:solidFill>
                  <a:srgbClr val="002060"/>
                </a:solidFill>
              </a:rPr>
              <a:t>style-src</a:t>
            </a:r>
            <a:r>
              <a:rPr lang="es-ES" dirty="0" smtClean="0">
                <a:solidFill>
                  <a:srgbClr val="002060"/>
                </a:solidFill>
              </a:rPr>
              <a:t> '</a:t>
            </a:r>
            <a:r>
              <a:rPr lang="es-ES" dirty="0" err="1" smtClean="0">
                <a:solidFill>
                  <a:srgbClr val="002060"/>
                </a:solidFill>
              </a:rPr>
              <a:t>self</a:t>
            </a:r>
            <a:r>
              <a:rPr lang="es-ES" dirty="0" smtClean="0">
                <a:solidFill>
                  <a:srgbClr val="002060"/>
                </a:solidFill>
              </a:rPr>
              <a:t>' https://styles.googleapis.com;</a:t>
            </a:r>
          </a:p>
          <a:p>
            <a:r>
              <a:rPr lang="es-ES" dirty="0" smtClean="0">
                <a:solidFill>
                  <a:srgbClr val="002060"/>
                </a:solidFill>
              </a:rPr>
              <a:t>                         </a:t>
            </a:r>
            <a:r>
              <a:rPr lang="es-ES" dirty="0" err="1" smtClean="0">
                <a:solidFill>
                  <a:srgbClr val="002060"/>
                </a:solidFill>
              </a:rPr>
              <a:t>frame-ancestors</a:t>
            </a:r>
            <a:r>
              <a:rPr lang="es-ES" dirty="0" smtClean="0">
                <a:solidFill>
                  <a:srgbClr val="002060"/>
                </a:solidFill>
              </a:rPr>
              <a:t> '</a:t>
            </a:r>
            <a:r>
              <a:rPr lang="es-ES" dirty="0" err="1" smtClean="0">
                <a:solidFill>
                  <a:srgbClr val="002060"/>
                </a:solidFill>
              </a:rPr>
              <a:t>none</a:t>
            </a:r>
            <a:r>
              <a:rPr lang="es-ES" dirty="0" smtClean="0">
                <a:solidFill>
                  <a:srgbClr val="002060"/>
                </a:solidFill>
              </a:rPr>
              <a:t>';</a:t>
            </a:r>
            <a:endParaRPr lang="es-ES" dirty="0">
              <a:solidFill>
                <a:srgbClr val="002060"/>
              </a:solidFill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971600" y="4365104"/>
            <a:ext cx="70567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u="sng" dirty="0" smtClean="0">
                <a:solidFill>
                  <a:schemeClr val="accent3">
                    <a:lumMod val="75000"/>
                  </a:schemeClr>
                </a:solidFill>
              </a:rPr>
              <a:t>HTTP Strict Transport Security (HSTS)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827584" y="5013176"/>
            <a:ext cx="80283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ES" dirty="0" err="1" smtClean="0">
                <a:solidFill>
                  <a:srgbClr val="002060"/>
                </a:solidFill>
              </a:rPr>
              <a:t>Strict</a:t>
            </a:r>
            <a:r>
              <a:rPr lang="es-ES" dirty="0" smtClean="0">
                <a:solidFill>
                  <a:srgbClr val="002060"/>
                </a:solidFill>
              </a:rPr>
              <a:t>-</a:t>
            </a:r>
            <a:r>
              <a:rPr lang="es-ES" dirty="0" err="1" smtClean="0">
                <a:solidFill>
                  <a:srgbClr val="002060"/>
                </a:solidFill>
              </a:rPr>
              <a:t>Transport</a:t>
            </a:r>
            <a:r>
              <a:rPr lang="es-ES" dirty="0" smtClean="0">
                <a:solidFill>
                  <a:srgbClr val="002060"/>
                </a:solidFill>
              </a:rPr>
              <a:t>-Security: </a:t>
            </a:r>
            <a:r>
              <a:rPr lang="es-ES" dirty="0" err="1" smtClean="0">
                <a:solidFill>
                  <a:srgbClr val="002060"/>
                </a:solidFill>
              </a:rPr>
              <a:t>max-age</a:t>
            </a:r>
            <a:r>
              <a:rPr lang="es-ES" dirty="0" smtClean="0">
                <a:solidFill>
                  <a:srgbClr val="002060"/>
                </a:solidFill>
              </a:rPr>
              <a:t>=63072000; </a:t>
            </a:r>
            <a:r>
              <a:rPr lang="es-ES" dirty="0" err="1" smtClean="0">
                <a:solidFill>
                  <a:srgbClr val="002060"/>
                </a:solidFill>
              </a:rPr>
              <a:t>includeSubDomains</a:t>
            </a:r>
            <a:r>
              <a:rPr lang="es-ES" dirty="0" smtClean="0">
                <a:solidFill>
                  <a:srgbClr val="002060"/>
                </a:solidFill>
              </a:rPr>
              <a:t>; </a:t>
            </a:r>
            <a:r>
              <a:rPr lang="es-ES" dirty="0" err="1" smtClean="0">
                <a:solidFill>
                  <a:srgbClr val="002060"/>
                </a:solidFill>
              </a:rPr>
              <a:t>preload</a:t>
            </a:r>
            <a:endParaRPr lang="es-ES" dirty="0">
              <a:solidFill>
                <a:srgbClr val="002060"/>
              </a:solidFill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971600" y="5517232"/>
            <a:ext cx="77768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* Preload: https://hstspreload.org</a:t>
            </a:r>
            <a:endParaRPr lang="es-ES" sz="1400" dirty="0"/>
          </a:p>
        </p:txBody>
      </p:sp>
      <p:sp>
        <p:nvSpPr>
          <p:cNvPr id="15" name="14 Rectángulo"/>
          <p:cNvSpPr/>
          <p:nvPr/>
        </p:nvSpPr>
        <p:spPr>
          <a:xfrm>
            <a:off x="0" y="6372036"/>
            <a:ext cx="9036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smtClean="0"/>
              <a:t>https://developer.mozilla.org/es/docs/Web/HTTP/Headers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44624"/>
            <a:ext cx="9036496" cy="836854"/>
          </a:xfrm>
        </p:spPr>
        <p:txBody>
          <a:bodyPr/>
          <a:lstStyle/>
          <a:p>
            <a:r>
              <a:rPr lang="es-ES_tradnl" dirty="0" smtClean="0"/>
              <a:t>Google Hacking</a:t>
            </a:r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980728"/>
            <a:ext cx="6448425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2492896"/>
            <a:ext cx="8881177" cy="39604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15 Rectángulo"/>
          <p:cNvSpPr/>
          <p:nvPr/>
        </p:nvSpPr>
        <p:spPr>
          <a:xfrm>
            <a:off x="1331640" y="1268760"/>
            <a:ext cx="77048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 smtClean="0"/>
              <a:t>Permite desactivar </a:t>
            </a:r>
            <a:r>
              <a:rPr lang="es-ES" sz="1600" i="1" dirty="0" smtClean="0"/>
              <a:t>MIME </a:t>
            </a:r>
            <a:r>
              <a:rPr lang="es-ES" sz="1600" i="1" dirty="0" err="1" smtClean="0"/>
              <a:t>type</a:t>
            </a:r>
            <a:r>
              <a:rPr lang="es-ES" sz="1600" i="1" dirty="0" smtClean="0"/>
              <a:t> </a:t>
            </a:r>
            <a:r>
              <a:rPr lang="es-ES" sz="1600" i="1" dirty="0" err="1" smtClean="0"/>
              <a:t>sniffing</a:t>
            </a:r>
            <a:r>
              <a:rPr lang="es-ES" sz="1600" i="1" dirty="0" smtClean="0"/>
              <a:t> </a:t>
            </a:r>
            <a:r>
              <a:rPr lang="es-ES" sz="1600" dirty="0" smtClean="0"/>
              <a:t>en el cliente: cuando no aparece un tipo MIME o cuando el navegador cree que se han definido incorrectamente, puede cambiar el tipo consultando el contenido del recurso.</a:t>
            </a:r>
            <a:endParaRPr lang="es-ES" sz="1600" dirty="0"/>
          </a:p>
        </p:txBody>
      </p:sp>
      <p:sp>
        <p:nvSpPr>
          <p:cNvPr id="18" name="17 Rectángulo"/>
          <p:cNvSpPr/>
          <p:nvPr/>
        </p:nvSpPr>
        <p:spPr>
          <a:xfrm>
            <a:off x="1115616" y="764704"/>
            <a:ext cx="70567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u="sng" dirty="0" smtClean="0">
                <a:solidFill>
                  <a:schemeClr val="accent3">
                    <a:lumMod val="75000"/>
                  </a:schemeClr>
                </a:solidFill>
              </a:rPr>
              <a:t>X-Content-</a:t>
            </a:r>
            <a:r>
              <a:rPr lang="es-ES" sz="2800" u="sng" dirty="0" err="1" smtClean="0">
                <a:solidFill>
                  <a:schemeClr val="accent3">
                    <a:lumMod val="75000"/>
                  </a:schemeClr>
                </a:solidFill>
              </a:rPr>
              <a:t>Type</a:t>
            </a:r>
            <a:r>
              <a:rPr lang="es-ES" sz="2800" u="sng" dirty="0" smtClean="0">
                <a:solidFill>
                  <a:schemeClr val="accent3">
                    <a:lumMod val="75000"/>
                  </a:schemeClr>
                </a:solidFill>
              </a:rPr>
              <a:t>-</a:t>
            </a:r>
            <a:r>
              <a:rPr lang="es-ES" sz="2800" u="sng" dirty="0" err="1" smtClean="0">
                <a:solidFill>
                  <a:schemeClr val="accent3">
                    <a:lumMod val="75000"/>
                  </a:schemeClr>
                </a:solidFill>
              </a:rPr>
              <a:t>Options</a:t>
            </a:r>
            <a:endParaRPr lang="es-ES" sz="2800" u="sng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1331640" y="2924944"/>
            <a:ext cx="74168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 smtClean="0"/>
              <a:t>Impide que el sitio se pueda cargar en un </a:t>
            </a:r>
            <a:r>
              <a:rPr lang="es-ES" sz="1600" i="1" dirty="0" err="1" smtClean="0"/>
              <a:t>iFrame</a:t>
            </a:r>
            <a:r>
              <a:rPr lang="es-ES" sz="1600" dirty="0" smtClean="0"/>
              <a:t>.</a:t>
            </a:r>
          </a:p>
          <a:p>
            <a:r>
              <a:rPr lang="es-ES_tradnl" sz="1600" dirty="0" smtClean="0"/>
              <a:t>Evita ataques </a:t>
            </a:r>
            <a:r>
              <a:rPr lang="es-ES_tradnl" sz="1600" i="1" dirty="0" err="1" smtClean="0"/>
              <a:t>clickjacking</a:t>
            </a:r>
            <a:r>
              <a:rPr lang="es-ES" sz="1600" dirty="0" smtClean="0"/>
              <a:t>.</a:t>
            </a:r>
          </a:p>
          <a:p>
            <a:r>
              <a:rPr lang="es-ES_tradnl" sz="1600" dirty="0" smtClean="0"/>
              <a:t>Para navegadores que no admiten CSP</a:t>
            </a:r>
            <a:endParaRPr lang="es-ES" sz="1600" dirty="0"/>
          </a:p>
        </p:txBody>
      </p:sp>
      <p:sp>
        <p:nvSpPr>
          <p:cNvPr id="10" name="9 Rectángulo"/>
          <p:cNvSpPr/>
          <p:nvPr/>
        </p:nvSpPr>
        <p:spPr>
          <a:xfrm>
            <a:off x="1115616" y="2420888"/>
            <a:ext cx="70567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u="sng" dirty="0" smtClean="0">
                <a:solidFill>
                  <a:schemeClr val="accent3">
                    <a:lumMod val="75000"/>
                  </a:schemeClr>
                </a:solidFill>
              </a:rPr>
              <a:t>X-</a:t>
            </a:r>
            <a:r>
              <a:rPr lang="es-ES" sz="2800" u="sng" dirty="0" err="1" smtClean="0">
                <a:solidFill>
                  <a:schemeClr val="accent3">
                    <a:lumMod val="75000"/>
                  </a:schemeClr>
                </a:solidFill>
              </a:rPr>
              <a:t>Frame</a:t>
            </a:r>
            <a:r>
              <a:rPr lang="es-ES" sz="2800" u="sng" dirty="0" smtClean="0">
                <a:solidFill>
                  <a:schemeClr val="accent3">
                    <a:lumMod val="75000"/>
                  </a:schemeClr>
                </a:solidFill>
              </a:rPr>
              <a:t>-</a:t>
            </a:r>
            <a:r>
              <a:rPr lang="es-ES" sz="2800" u="sng" dirty="0" err="1" smtClean="0">
                <a:solidFill>
                  <a:schemeClr val="accent3">
                    <a:lumMod val="75000"/>
                  </a:schemeClr>
                </a:solidFill>
              </a:rPr>
              <a:t>Options</a:t>
            </a:r>
            <a:endParaRPr lang="es-ES" sz="2800" u="sng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" name="13 Título"/>
          <p:cNvSpPr txBox="1">
            <a:spLocks/>
          </p:cNvSpPr>
          <p:nvPr/>
        </p:nvSpPr>
        <p:spPr>
          <a:xfrm>
            <a:off x="304800" y="116632"/>
            <a:ext cx="8299648" cy="648072"/>
          </a:xfrm>
          <a:prstGeom prst="rect">
            <a:avLst/>
          </a:prstGeom>
        </p:spPr>
        <p:txBody>
          <a:bodyPr anchor="b">
            <a:normAutofit fontScale="77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43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C</a:t>
            </a:r>
            <a:r>
              <a:rPr lang="es-ES_tradnl" sz="4300" noProof="0" dirty="0" err="1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abeceras</a:t>
            </a:r>
            <a:r>
              <a:rPr lang="es-ES_tradnl" sz="4300" noProof="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 relacionadas con seguridad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1331640" y="4437112"/>
            <a:ext cx="74168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 smtClean="0"/>
              <a:t>Protege contra ataques XSS (Cross </a:t>
            </a:r>
            <a:r>
              <a:rPr lang="es-ES" sz="1600" dirty="0" err="1" smtClean="0"/>
              <a:t>Site</a:t>
            </a:r>
            <a:r>
              <a:rPr lang="es-ES" sz="1600" dirty="0" smtClean="0"/>
              <a:t> Scripting).</a:t>
            </a:r>
          </a:p>
          <a:p>
            <a:r>
              <a:rPr lang="es-ES_tradnl" sz="1600" dirty="0" smtClean="0"/>
              <a:t>Para navegadores que no admiten CSP</a:t>
            </a:r>
            <a:r>
              <a:rPr lang="es-ES" sz="1600" dirty="0" smtClean="0"/>
              <a:t>.</a:t>
            </a:r>
            <a:endParaRPr lang="es-ES" sz="1600" dirty="0"/>
          </a:p>
        </p:txBody>
      </p:sp>
      <p:sp>
        <p:nvSpPr>
          <p:cNvPr id="14" name="13 Rectángulo"/>
          <p:cNvSpPr/>
          <p:nvPr/>
        </p:nvSpPr>
        <p:spPr>
          <a:xfrm>
            <a:off x="1115616" y="3933056"/>
            <a:ext cx="70567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u="sng" dirty="0" smtClean="0">
                <a:solidFill>
                  <a:schemeClr val="accent3">
                    <a:lumMod val="75000"/>
                  </a:schemeClr>
                </a:solidFill>
              </a:rPr>
              <a:t>X-XSS-</a:t>
            </a:r>
            <a:r>
              <a:rPr lang="es-ES" sz="2800" u="sng" dirty="0" err="1" smtClean="0">
                <a:solidFill>
                  <a:schemeClr val="accent3">
                    <a:lumMod val="75000"/>
                  </a:schemeClr>
                </a:solidFill>
              </a:rPr>
              <a:t>Protection</a:t>
            </a:r>
            <a:endParaRPr lang="es-ES" sz="2800" u="sng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7" name="16 Rectángulo"/>
          <p:cNvSpPr/>
          <p:nvPr/>
        </p:nvSpPr>
        <p:spPr>
          <a:xfrm>
            <a:off x="1331640" y="5661248"/>
            <a:ext cx="74168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dirty="0" smtClean="0"/>
              <a:t>Permite controlar la información que el navegador envía cuando se enlaza a otros sitios.</a:t>
            </a:r>
            <a:endParaRPr lang="es-ES" sz="1600" dirty="0"/>
          </a:p>
        </p:txBody>
      </p:sp>
      <p:sp>
        <p:nvSpPr>
          <p:cNvPr id="19" name="18 Rectángulo"/>
          <p:cNvSpPr/>
          <p:nvPr/>
        </p:nvSpPr>
        <p:spPr>
          <a:xfrm>
            <a:off x="1115616" y="5157192"/>
            <a:ext cx="70567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u="sng" dirty="0" err="1" smtClean="0">
                <a:solidFill>
                  <a:schemeClr val="accent3">
                    <a:lumMod val="75000"/>
                  </a:schemeClr>
                </a:solidFill>
              </a:rPr>
              <a:t>Referrer-Policy</a:t>
            </a:r>
            <a:endParaRPr lang="es-ES" sz="2800" u="sng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0" y="6372036"/>
            <a:ext cx="9036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smtClean="0"/>
              <a:t>https://developer.mozilla.org/es/docs/Web/HTTP/Headers</a:t>
            </a:r>
            <a:endParaRPr lang="es-E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7 Rectángulo"/>
          <p:cNvSpPr/>
          <p:nvPr/>
        </p:nvSpPr>
        <p:spPr>
          <a:xfrm>
            <a:off x="1043608" y="971436"/>
            <a:ext cx="70567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u="sng" dirty="0" smtClean="0">
                <a:solidFill>
                  <a:schemeClr val="accent3">
                    <a:lumMod val="75000"/>
                  </a:schemeClr>
                </a:solidFill>
              </a:rPr>
              <a:t>X-Content-</a:t>
            </a:r>
            <a:r>
              <a:rPr lang="es-ES" sz="2800" u="sng" dirty="0" err="1" smtClean="0">
                <a:solidFill>
                  <a:schemeClr val="accent3">
                    <a:lumMod val="75000"/>
                  </a:schemeClr>
                </a:solidFill>
              </a:rPr>
              <a:t>Type</a:t>
            </a:r>
            <a:r>
              <a:rPr lang="es-ES" sz="2800" u="sng" dirty="0" smtClean="0">
                <a:solidFill>
                  <a:schemeClr val="accent3">
                    <a:lumMod val="75000"/>
                  </a:schemeClr>
                </a:solidFill>
              </a:rPr>
              <a:t>-</a:t>
            </a:r>
            <a:r>
              <a:rPr lang="es-ES" sz="2800" u="sng" dirty="0" err="1" smtClean="0">
                <a:solidFill>
                  <a:schemeClr val="accent3">
                    <a:lumMod val="75000"/>
                  </a:schemeClr>
                </a:solidFill>
              </a:rPr>
              <a:t>Options</a:t>
            </a:r>
            <a:endParaRPr lang="es-ES" sz="2800" u="sng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1331640" y="1547500"/>
            <a:ext cx="727280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rgbClr val="002060"/>
                </a:solidFill>
              </a:rPr>
              <a:t>X-Content-</a:t>
            </a:r>
            <a:r>
              <a:rPr lang="es-ES" dirty="0" err="1" smtClean="0">
                <a:solidFill>
                  <a:srgbClr val="002060"/>
                </a:solidFill>
              </a:rPr>
              <a:t>Type</a:t>
            </a:r>
            <a:r>
              <a:rPr lang="es-ES" dirty="0" smtClean="0">
                <a:solidFill>
                  <a:srgbClr val="002060"/>
                </a:solidFill>
              </a:rPr>
              <a:t>-</a:t>
            </a:r>
            <a:r>
              <a:rPr lang="es-ES" dirty="0" err="1" smtClean="0">
                <a:solidFill>
                  <a:srgbClr val="002060"/>
                </a:solidFill>
              </a:rPr>
              <a:t>Options</a:t>
            </a:r>
            <a:r>
              <a:rPr lang="es-ES" dirty="0" smtClean="0">
                <a:solidFill>
                  <a:srgbClr val="002060"/>
                </a:solidFill>
              </a:rPr>
              <a:t>: </a:t>
            </a:r>
            <a:r>
              <a:rPr lang="es-ES" dirty="0" err="1" smtClean="0">
                <a:solidFill>
                  <a:srgbClr val="002060"/>
                </a:solidFill>
              </a:rPr>
              <a:t>nosniff</a:t>
            </a:r>
            <a:endParaRPr lang="es-ES" dirty="0">
              <a:solidFill>
                <a:srgbClr val="002060"/>
              </a:solidFill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1043608" y="2276872"/>
            <a:ext cx="70567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u="sng" dirty="0" smtClean="0">
                <a:solidFill>
                  <a:schemeClr val="accent3">
                    <a:lumMod val="75000"/>
                  </a:schemeClr>
                </a:solidFill>
              </a:rPr>
              <a:t>X-</a:t>
            </a:r>
            <a:r>
              <a:rPr lang="es-ES" sz="2800" u="sng" dirty="0" err="1" smtClean="0">
                <a:solidFill>
                  <a:schemeClr val="accent3">
                    <a:lumMod val="75000"/>
                  </a:schemeClr>
                </a:solidFill>
              </a:rPr>
              <a:t>Frame</a:t>
            </a:r>
            <a:r>
              <a:rPr lang="es-ES" sz="2800" u="sng" dirty="0" smtClean="0">
                <a:solidFill>
                  <a:schemeClr val="accent3">
                    <a:lumMod val="75000"/>
                  </a:schemeClr>
                </a:solidFill>
              </a:rPr>
              <a:t>-</a:t>
            </a:r>
            <a:r>
              <a:rPr lang="es-ES" sz="2800" u="sng" dirty="0" err="1" smtClean="0">
                <a:solidFill>
                  <a:schemeClr val="accent3">
                    <a:lumMod val="75000"/>
                  </a:schemeClr>
                </a:solidFill>
              </a:rPr>
              <a:t>Options</a:t>
            </a:r>
            <a:endParaRPr lang="es-ES" sz="2800" u="sng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1331640" y="2852936"/>
            <a:ext cx="734481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rgbClr val="002060"/>
                </a:solidFill>
              </a:rPr>
              <a:t>X-</a:t>
            </a:r>
            <a:r>
              <a:rPr lang="es-ES" dirty="0" err="1" smtClean="0">
                <a:solidFill>
                  <a:srgbClr val="002060"/>
                </a:solidFill>
              </a:rPr>
              <a:t>Frame</a:t>
            </a:r>
            <a:r>
              <a:rPr lang="es-ES" dirty="0" smtClean="0">
                <a:solidFill>
                  <a:srgbClr val="002060"/>
                </a:solidFill>
              </a:rPr>
              <a:t>-</a:t>
            </a:r>
            <a:r>
              <a:rPr lang="es-ES" dirty="0" err="1" smtClean="0">
                <a:solidFill>
                  <a:srgbClr val="002060"/>
                </a:solidFill>
              </a:rPr>
              <a:t>Options</a:t>
            </a:r>
            <a:r>
              <a:rPr lang="es-ES" dirty="0" smtClean="0">
                <a:solidFill>
                  <a:srgbClr val="002060"/>
                </a:solidFill>
              </a:rPr>
              <a:t>: </a:t>
            </a:r>
            <a:r>
              <a:rPr lang="es-ES" dirty="0" err="1" smtClean="0">
                <a:solidFill>
                  <a:srgbClr val="002060"/>
                </a:solidFill>
              </a:rPr>
              <a:t>deny</a:t>
            </a:r>
            <a:endParaRPr lang="es-ES" dirty="0" smtClean="0">
              <a:solidFill>
                <a:srgbClr val="002060"/>
              </a:solidFill>
            </a:endParaRPr>
          </a:p>
          <a:p>
            <a:r>
              <a:rPr lang="es-ES_tradnl" dirty="0" smtClean="0">
                <a:solidFill>
                  <a:srgbClr val="002060"/>
                </a:solidFill>
              </a:rPr>
              <a:t>X-</a:t>
            </a:r>
            <a:r>
              <a:rPr lang="es-ES_tradnl" dirty="0" err="1" smtClean="0">
                <a:solidFill>
                  <a:srgbClr val="002060"/>
                </a:solidFill>
              </a:rPr>
              <a:t>Frame</a:t>
            </a:r>
            <a:r>
              <a:rPr lang="es-ES_tradnl" dirty="0" smtClean="0">
                <a:solidFill>
                  <a:srgbClr val="002060"/>
                </a:solidFill>
              </a:rPr>
              <a:t>-</a:t>
            </a:r>
            <a:r>
              <a:rPr lang="es-ES_tradnl" dirty="0" err="1" smtClean="0">
                <a:solidFill>
                  <a:srgbClr val="002060"/>
                </a:solidFill>
              </a:rPr>
              <a:t>Options</a:t>
            </a:r>
            <a:r>
              <a:rPr lang="es-ES_tradnl" dirty="0" smtClean="0">
                <a:solidFill>
                  <a:srgbClr val="002060"/>
                </a:solidFill>
              </a:rPr>
              <a:t>: </a:t>
            </a:r>
            <a:r>
              <a:rPr lang="es-ES_tradnl" dirty="0" err="1" smtClean="0">
                <a:solidFill>
                  <a:srgbClr val="002060"/>
                </a:solidFill>
              </a:rPr>
              <a:t>sameorigin</a:t>
            </a:r>
            <a:endParaRPr lang="es-ES" dirty="0">
              <a:solidFill>
                <a:srgbClr val="002060"/>
              </a:solidFill>
            </a:endParaRPr>
          </a:p>
        </p:txBody>
      </p:sp>
      <p:sp>
        <p:nvSpPr>
          <p:cNvPr id="13" name="13 Título"/>
          <p:cNvSpPr txBox="1">
            <a:spLocks/>
          </p:cNvSpPr>
          <p:nvPr/>
        </p:nvSpPr>
        <p:spPr>
          <a:xfrm>
            <a:off x="304800" y="116632"/>
            <a:ext cx="8299648" cy="648072"/>
          </a:xfrm>
          <a:prstGeom prst="rect">
            <a:avLst/>
          </a:prstGeom>
        </p:spPr>
        <p:txBody>
          <a:bodyPr anchor="b">
            <a:normAutofit fontScale="77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43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C</a:t>
            </a:r>
            <a:r>
              <a:rPr lang="es-ES_tradnl" sz="4300" noProof="0" dirty="0" err="1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abeceras</a:t>
            </a:r>
            <a:r>
              <a:rPr lang="es-ES_tradnl" sz="4300" noProof="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 relacionadas con seguridad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1043608" y="3861048"/>
            <a:ext cx="70567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u="sng" dirty="0" smtClean="0">
                <a:solidFill>
                  <a:schemeClr val="accent3">
                    <a:lumMod val="75000"/>
                  </a:schemeClr>
                </a:solidFill>
              </a:rPr>
              <a:t>X-XSS-</a:t>
            </a:r>
            <a:r>
              <a:rPr lang="es-ES" sz="2800" u="sng" dirty="0" err="1" smtClean="0">
                <a:solidFill>
                  <a:schemeClr val="accent3">
                    <a:lumMod val="75000"/>
                  </a:schemeClr>
                </a:solidFill>
              </a:rPr>
              <a:t>Protection</a:t>
            </a:r>
            <a:endParaRPr lang="es-ES" sz="2800" u="sng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5" name="14 Rectángulo"/>
          <p:cNvSpPr/>
          <p:nvPr/>
        </p:nvSpPr>
        <p:spPr>
          <a:xfrm>
            <a:off x="1331640" y="4437112"/>
            <a:ext cx="727280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rgbClr val="002060"/>
                </a:solidFill>
              </a:rPr>
              <a:t>X-XSS-</a:t>
            </a:r>
            <a:r>
              <a:rPr lang="es-ES" dirty="0" err="1" smtClean="0">
                <a:solidFill>
                  <a:srgbClr val="002060"/>
                </a:solidFill>
              </a:rPr>
              <a:t>Protection</a:t>
            </a:r>
            <a:r>
              <a:rPr lang="es-ES" dirty="0" smtClean="0">
                <a:solidFill>
                  <a:srgbClr val="002060"/>
                </a:solidFill>
              </a:rPr>
              <a:t>: 1; </a:t>
            </a:r>
            <a:r>
              <a:rPr lang="es-ES" dirty="0" err="1" smtClean="0">
                <a:solidFill>
                  <a:srgbClr val="002060"/>
                </a:solidFill>
              </a:rPr>
              <a:t>mode</a:t>
            </a:r>
            <a:r>
              <a:rPr lang="es-ES" dirty="0" smtClean="0">
                <a:solidFill>
                  <a:srgbClr val="002060"/>
                </a:solidFill>
              </a:rPr>
              <a:t>=block</a:t>
            </a:r>
            <a:endParaRPr lang="es-ES" dirty="0">
              <a:solidFill>
                <a:srgbClr val="002060"/>
              </a:solidFill>
            </a:endParaRPr>
          </a:p>
        </p:txBody>
      </p:sp>
      <p:sp>
        <p:nvSpPr>
          <p:cNvPr id="19" name="18 Rectángulo"/>
          <p:cNvSpPr/>
          <p:nvPr/>
        </p:nvSpPr>
        <p:spPr>
          <a:xfrm>
            <a:off x="1043608" y="5157192"/>
            <a:ext cx="70567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u="sng" dirty="0" err="1" smtClean="0">
                <a:solidFill>
                  <a:schemeClr val="accent3">
                    <a:lumMod val="75000"/>
                  </a:schemeClr>
                </a:solidFill>
              </a:rPr>
              <a:t>Referrer-Policy</a:t>
            </a:r>
            <a:endParaRPr lang="es-ES" sz="2800" u="sng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0" name="19 Rectángulo"/>
          <p:cNvSpPr/>
          <p:nvPr/>
        </p:nvSpPr>
        <p:spPr>
          <a:xfrm>
            <a:off x="1331640" y="5723964"/>
            <a:ext cx="741682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ES" dirty="0" err="1" smtClean="0">
                <a:solidFill>
                  <a:srgbClr val="002060"/>
                </a:solidFill>
              </a:rPr>
              <a:t>Referrer-Policy</a:t>
            </a:r>
            <a:r>
              <a:rPr lang="es-ES" dirty="0" smtClean="0">
                <a:solidFill>
                  <a:srgbClr val="002060"/>
                </a:solidFill>
              </a:rPr>
              <a:t>: </a:t>
            </a:r>
            <a:r>
              <a:rPr lang="es-ES_tradnl" dirty="0" smtClean="0">
                <a:solidFill>
                  <a:srgbClr val="002060"/>
                </a:solidFill>
              </a:rPr>
              <a:t>no-</a:t>
            </a:r>
            <a:r>
              <a:rPr lang="es-ES_tradnl" dirty="0" err="1" smtClean="0">
                <a:solidFill>
                  <a:srgbClr val="002060"/>
                </a:solidFill>
              </a:rPr>
              <a:t>referrer</a:t>
            </a:r>
            <a:endParaRPr lang="es-ES" dirty="0">
              <a:solidFill>
                <a:srgbClr val="002060"/>
              </a:solidFill>
            </a:endParaRPr>
          </a:p>
        </p:txBody>
      </p:sp>
      <p:sp>
        <p:nvSpPr>
          <p:cNvPr id="22" name="21 Rectángulo"/>
          <p:cNvSpPr/>
          <p:nvPr/>
        </p:nvSpPr>
        <p:spPr>
          <a:xfrm>
            <a:off x="0" y="6372036"/>
            <a:ext cx="9036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smtClean="0"/>
              <a:t>https://developer.mozilla.org/es/docs/Web/HTTP/Headers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980728"/>
            <a:ext cx="6696744" cy="500214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5" name="13 Título"/>
          <p:cNvSpPr txBox="1">
            <a:spLocks/>
          </p:cNvSpPr>
          <p:nvPr/>
        </p:nvSpPr>
        <p:spPr>
          <a:xfrm>
            <a:off x="323528" y="116632"/>
            <a:ext cx="8299648" cy="648072"/>
          </a:xfrm>
          <a:prstGeom prst="rect">
            <a:avLst/>
          </a:prstGeom>
        </p:spPr>
        <p:txBody>
          <a:bodyPr anchor="b">
            <a:normAutofit fontScale="92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4300" noProof="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Verificando las cabeceras 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3635896" y="6228020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https://securityheaders.io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3068960"/>
            <a:ext cx="9144000" cy="836854"/>
          </a:xfrm>
        </p:spPr>
        <p:txBody>
          <a:bodyPr/>
          <a:lstStyle/>
          <a:p>
            <a:pPr algn="ctr"/>
            <a:r>
              <a:rPr lang="es-ES_tradnl" dirty="0" smtClean="0"/>
              <a:t>Desarrollo basado en componentes</a:t>
            </a:r>
            <a:endParaRPr lang="es-ES" dirty="0"/>
          </a:p>
        </p:txBody>
      </p:sp>
      <p:sp>
        <p:nvSpPr>
          <p:cNvPr id="3" name="2 Rectángulo"/>
          <p:cNvSpPr/>
          <p:nvPr/>
        </p:nvSpPr>
        <p:spPr>
          <a:xfrm>
            <a:off x="0" y="6453336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400" dirty="0" smtClean="0"/>
              <a:t>OWASP - A9: 2017 – </a:t>
            </a:r>
            <a:r>
              <a:rPr lang="es-ES" sz="1400" dirty="0" err="1" smtClean="0"/>
              <a:t>Using</a:t>
            </a:r>
            <a:r>
              <a:rPr lang="es-ES" sz="1400" dirty="0" smtClean="0"/>
              <a:t> </a:t>
            </a:r>
            <a:r>
              <a:rPr lang="es-ES" sz="1400" dirty="0" err="1" smtClean="0"/>
              <a:t>component</a:t>
            </a:r>
            <a:r>
              <a:rPr lang="es-ES" sz="1400" dirty="0" smtClean="0"/>
              <a:t> </a:t>
            </a:r>
            <a:r>
              <a:rPr lang="es-ES" sz="1400" dirty="0" err="1" smtClean="0"/>
              <a:t>with</a:t>
            </a:r>
            <a:r>
              <a:rPr lang="es-ES" sz="1400" dirty="0" smtClean="0"/>
              <a:t> </a:t>
            </a:r>
            <a:r>
              <a:rPr lang="es-ES" sz="1400" dirty="0" err="1" smtClean="0"/>
              <a:t>known</a:t>
            </a:r>
            <a:r>
              <a:rPr lang="es-ES" sz="1400" dirty="0" smtClean="0"/>
              <a:t> </a:t>
            </a:r>
            <a:r>
              <a:rPr lang="es-ES" sz="1400" dirty="0" err="1" smtClean="0"/>
              <a:t>vulnerabilities</a:t>
            </a:r>
            <a:endParaRPr lang="es-E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3 Título"/>
          <p:cNvSpPr txBox="1">
            <a:spLocks/>
          </p:cNvSpPr>
          <p:nvPr/>
        </p:nvSpPr>
        <p:spPr>
          <a:xfrm>
            <a:off x="323528" y="116632"/>
            <a:ext cx="8299648" cy="648072"/>
          </a:xfrm>
          <a:prstGeom prst="rect">
            <a:avLst/>
          </a:prstGeom>
        </p:spPr>
        <p:txBody>
          <a:bodyPr anchor="b">
            <a:normAutofit fontScale="92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4300" noProof="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Atacando la cadena de suministros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7" y="915719"/>
            <a:ext cx="8645259" cy="53936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" name="7 Rectángulo"/>
          <p:cNvSpPr/>
          <p:nvPr/>
        </p:nvSpPr>
        <p:spPr>
          <a:xfrm>
            <a:off x="0" y="6536377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400" dirty="0" smtClean="0"/>
              <a:t>http://unaaldia.hispasec.com/2018/02/miles-de-sitios-webs-de-los-gobiernos.html</a:t>
            </a:r>
            <a:endParaRPr lang="es-E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3 Título"/>
          <p:cNvSpPr txBox="1">
            <a:spLocks/>
          </p:cNvSpPr>
          <p:nvPr/>
        </p:nvSpPr>
        <p:spPr>
          <a:xfrm>
            <a:off x="323528" y="116632"/>
            <a:ext cx="8299648" cy="648072"/>
          </a:xfrm>
          <a:prstGeom prst="rect">
            <a:avLst/>
          </a:prstGeom>
        </p:spPr>
        <p:txBody>
          <a:bodyPr anchor="b">
            <a:normAutofit fontScale="92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4300" noProof="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Atacando la cadena de suministros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7" y="915719"/>
            <a:ext cx="8645259" cy="53936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" name="6 Rectángulo"/>
          <p:cNvSpPr/>
          <p:nvPr/>
        </p:nvSpPr>
        <p:spPr>
          <a:xfrm>
            <a:off x="755576" y="4941168"/>
            <a:ext cx="7704856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ES" dirty="0" smtClean="0"/>
              <a:t>“Los </a:t>
            </a:r>
            <a:r>
              <a:rPr lang="es-ES" dirty="0" err="1" smtClean="0"/>
              <a:t>ciberdelincuentes</a:t>
            </a:r>
            <a:r>
              <a:rPr lang="es-ES" dirty="0" smtClean="0"/>
              <a:t> consiguieron modificar un complemento de accesibilidad de terceros llamado </a:t>
            </a:r>
            <a:r>
              <a:rPr lang="es-ES" i="1" dirty="0" err="1" smtClean="0"/>
              <a:t>Browsealoud</a:t>
            </a:r>
            <a:r>
              <a:rPr lang="es-ES" dirty="0" smtClean="0"/>
              <a:t>, el cuál estaba presente en todas las webs afectadas. </a:t>
            </a:r>
            <a:r>
              <a:rPr lang="es-ES" b="1" dirty="0" smtClean="0"/>
              <a:t>Una vez más, la secuencia de comandos que se insertó pertenece a </a:t>
            </a:r>
            <a:r>
              <a:rPr lang="es-ES" b="1" i="1" dirty="0" err="1" smtClean="0"/>
              <a:t>CoinHive</a:t>
            </a:r>
            <a:r>
              <a:rPr lang="es-ES" b="1" i="1" dirty="0" smtClean="0"/>
              <a:t>…”</a:t>
            </a:r>
            <a:endParaRPr lang="es-ES" dirty="0"/>
          </a:p>
        </p:txBody>
      </p:sp>
      <p:sp>
        <p:nvSpPr>
          <p:cNvPr id="8" name="7 Rectángulo"/>
          <p:cNvSpPr/>
          <p:nvPr/>
        </p:nvSpPr>
        <p:spPr>
          <a:xfrm>
            <a:off x="0" y="6536377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400" dirty="0" smtClean="0"/>
              <a:t>http://unaaldia.hispasec.com/2018/02/miles-de-sitios-webs-de-los-gobiernos.html</a:t>
            </a:r>
            <a:endParaRPr lang="es-E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3 Título"/>
          <p:cNvSpPr txBox="1">
            <a:spLocks/>
          </p:cNvSpPr>
          <p:nvPr/>
        </p:nvSpPr>
        <p:spPr>
          <a:xfrm>
            <a:off x="323528" y="116632"/>
            <a:ext cx="8299648" cy="648072"/>
          </a:xfrm>
          <a:prstGeom prst="rect">
            <a:avLst/>
          </a:prstGeom>
        </p:spPr>
        <p:txBody>
          <a:bodyPr anchor="b">
            <a:normAutofit fontScale="92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43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Atacando la cadena de suministros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980728"/>
            <a:ext cx="5245328" cy="29523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" name="7 Rectángulo"/>
          <p:cNvSpPr/>
          <p:nvPr/>
        </p:nvSpPr>
        <p:spPr>
          <a:xfrm>
            <a:off x="179512" y="4005064"/>
            <a:ext cx="6192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 smtClean="0"/>
              <a:t>http://www.ehackingnews.com/2018/05/a-backdoor-was-discovered-in-npm-package.html</a:t>
            </a:r>
            <a:endParaRPr lang="es-E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3 Título"/>
          <p:cNvSpPr txBox="1">
            <a:spLocks/>
          </p:cNvSpPr>
          <p:nvPr/>
        </p:nvSpPr>
        <p:spPr>
          <a:xfrm>
            <a:off x="323528" y="116632"/>
            <a:ext cx="8299648" cy="648072"/>
          </a:xfrm>
          <a:prstGeom prst="rect">
            <a:avLst/>
          </a:prstGeom>
        </p:spPr>
        <p:txBody>
          <a:bodyPr anchor="b">
            <a:normAutofit fontScale="92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43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Atacando la cadena de suministros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980728"/>
            <a:ext cx="5245328" cy="29523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" name="7 Rectángulo"/>
          <p:cNvSpPr/>
          <p:nvPr/>
        </p:nvSpPr>
        <p:spPr>
          <a:xfrm>
            <a:off x="179512" y="4005064"/>
            <a:ext cx="6192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 smtClean="0"/>
              <a:t>http://www.ehackingnews.com/2018/05/a-backdoor-was-discovered-in-npm-package.html</a:t>
            </a:r>
            <a:endParaRPr lang="es-ES" sz="1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3140968"/>
            <a:ext cx="4838700" cy="2057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0" name="9 Rectángulo"/>
          <p:cNvSpPr/>
          <p:nvPr/>
        </p:nvSpPr>
        <p:spPr>
          <a:xfrm>
            <a:off x="1835696" y="5301208"/>
            <a:ext cx="662473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50" dirty="0" smtClean="0"/>
              <a:t>https://www.zdnet.com/google-amp/article/backdoor-found-in-ruby-library-for-checking-for-strong-passwords/</a:t>
            </a:r>
            <a:endParaRPr lang="es-E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3 Título"/>
          <p:cNvSpPr txBox="1">
            <a:spLocks/>
          </p:cNvSpPr>
          <p:nvPr/>
        </p:nvSpPr>
        <p:spPr>
          <a:xfrm>
            <a:off x="323528" y="116632"/>
            <a:ext cx="8299648" cy="648072"/>
          </a:xfrm>
          <a:prstGeom prst="rect">
            <a:avLst/>
          </a:prstGeom>
        </p:spPr>
        <p:txBody>
          <a:bodyPr anchor="b">
            <a:normAutofit fontScale="92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43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Atacando la cadena de suministros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980728"/>
            <a:ext cx="5245328" cy="29523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" name="7 Rectángulo"/>
          <p:cNvSpPr/>
          <p:nvPr/>
        </p:nvSpPr>
        <p:spPr>
          <a:xfrm>
            <a:off x="179512" y="4005064"/>
            <a:ext cx="6192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 smtClean="0"/>
              <a:t>http://www.ehackingnews.com/2018/05/a-backdoor-was-discovered-in-npm-package.html</a:t>
            </a:r>
            <a:endParaRPr lang="es-ES" sz="1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3140968"/>
            <a:ext cx="4838700" cy="2057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0" name="9 Rectángulo"/>
          <p:cNvSpPr/>
          <p:nvPr/>
        </p:nvSpPr>
        <p:spPr>
          <a:xfrm>
            <a:off x="1835696" y="5301208"/>
            <a:ext cx="662473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50" dirty="0" smtClean="0"/>
              <a:t>https://www.zdnet.com/google-amp/article/backdoor-found-in-ruby-library-for-checking-for-strong-passwords/</a:t>
            </a:r>
            <a:endParaRPr lang="es-ES" sz="1050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2636912"/>
            <a:ext cx="8421687" cy="3181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" name="10 Rectángulo"/>
          <p:cNvSpPr/>
          <p:nvPr/>
        </p:nvSpPr>
        <p:spPr>
          <a:xfrm>
            <a:off x="0" y="5877272"/>
            <a:ext cx="91440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050" dirty="0" smtClean="0"/>
              <a:t>https://www.certsi.es/alerta-temprana/avisos-seguridad/posible-deteccion-malware-repositorios-oficiales-python</a:t>
            </a:r>
            <a:endParaRPr lang="es-E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3 Título"/>
          <p:cNvSpPr txBox="1">
            <a:spLocks/>
          </p:cNvSpPr>
          <p:nvPr/>
        </p:nvSpPr>
        <p:spPr>
          <a:xfrm>
            <a:off x="323528" y="116632"/>
            <a:ext cx="8299648" cy="648072"/>
          </a:xfrm>
          <a:prstGeom prst="rect">
            <a:avLst/>
          </a:prstGeom>
        </p:spPr>
        <p:txBody>
          <a:bodyPr anchor="b">
            <a:normAutofit fontScale="6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4300" noProof="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Atacando </a:t>
            </a:r>
            <a:r>
              <a:rPr lang="es-ES_tradnl" sz="4300" b="1" noProof="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(sin querer) </a:t>
            </a:r>
            <a:r>
              <a:rPr lang="es-ES_tradnl" sz="4300" noProof="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la cadena de suministros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4525" y="908720"/>
            <a:ext cx="5314950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19313" y="2420888"/>
            <a:ext cx="4905375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Rectángulo"/>
          <p:cNvSpPr/>
          <p:nvPr/>
        </p:nvSpPr>
        <p:spPr>
          <a:xfrm>
            <a:off x="0" y="6300028"/>
            <a:ext cx="9036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smtClean="0"/>
              <a:t>https://www.theregister.co.uk/2016/03/23/npm_left_pad_chaos/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44624"/>
            <a:ext cx="9036496" cy="836854"/>
          </a:xfrm>
        </p:spPr>
        <p:txBody>
          <a:bodyPr/>
          <a:lstStyle/>
          <a:p>
            <a:r>
              <a:rPr lang="es-ES_tradnl" dirty="0" smtClean="0"/>
              <a:t>Google Hacking</a:t>
            </a:r>
            <a:endParaRPr lang="es-E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836712"/>
            <a:ext cx="6562725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3 Título"/>
          <p:cNvSpPr txBox="1">
            <a:spLocks/>
          </p:cNvSpPr>
          <p:nvPr/>
        </p:nvSpPr>
        <p:spPr>
          <a:xfrm>
            <a:off x="323528" y="116632"/>
            <a:ext cx="8299648" cy="648072"/>
          </a:xfrm>
          <a:prstGeom prst="rect">
            <a:avLst/>
          </a:prstGeom>
        </p:spPr>
        <p:txBody>
          <a:bodyPr anchor="b">
            <a:normAutofit fontScale="92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4300" noProof="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Soluciones para sitios Web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988840"/>
            <a:ext cx="8640960" cy="2276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4" name="13 Rectángulo"/>
          <p:cNvSpPr/>
          <p:nvPr/>
        </p:nvSpPr>
        <p:spPr>
          <a:xfrm>
            <a:off x="1159400" y="1342509"/>
            <a:ext cx="7327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Solicita</a:t>
            </a:r>
            <a:r>
              <a:rPr lang="en-US" dirty="0" smtClean="0"/>
              <a:t> al </a:t>
            </a:r>
            <a:r>
              <a:rPr lang="en-US" dirty="0" err="1" smtClean="0"/>
              <a:t>navegador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verifique</a:t>
            </a:r>
            <a:r>
              <a:rPr lang="en-US" dirty="0" smtClean="0"/>
              <a:t> la </a:t>
            </a:r>
            <a:r>
              <a:rPr lang="en-US" dirty="0" err="1" smtClean="0"/>
              <a:t>integridad</a:t>
            </a:r>
            <a:r>
              <a:rPr lang="en-US" dirty="0" smtClean="0"/>
              <a:t> del </a:t>
            </a:r>
            <a:r>
              <a:rPr lang="en-US" dirty="0" err="1" smtClean="0"/>
              <a:t>recurso</a:t>
            </a:r>
            <a:r>
              <a:rPr lang="en-US" dirty="0" smtClean="0"/>
              <a:t> </a:t>
            </a:r>
            <a:r>
              <a:rPr lang="en-US" dirty="0" err="1" smtClean="0"/>
              <a:t>solicitado</a:t>
            </a:r>
            <a:r>
              <a:rPr lang="en-US" dirty="0" smtClean="0"/>
              <a:t>.</a:t>
            </a:r>
            <a:endParaRPr lang="es-ES" dirty="0"/>
          </a:p>
        </p:txBody>
      </p:sp>
      <p:sp>
        <p:nvSpPr>
          <p:cNvPr id="16" name="15 Rectángulo"/>
          <p:cNvSpPr/>
          <p:nvPr/>
        </p:nvSpPr>
        <p:spPr>
          <a:xfrm>
            <a:off x="1403648" y="5086925"/>
            <a:ext cx="74888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Retire.js </a:t>
            </a:r>
            <a:r>
              <a:rPr lang="en-US" dirty="0" err="1" smtClean="0"/>
              <a:t>ayuda</a:t>
            </a:r>
            <a:r>
              <a:rPr lang="en-US" dirty="0" smtClean="0"/>
              <a:t> a </a:t>
            </a:r>
            <a:r>
              <a:rPr lang="en-US" dirty="0" err="1" smtClean="0"/>
              <a:t>detectar</a:t>
            </a:r>
            <a:r>
              <a:rPr lang="en-US" dirty="0" smtClean="0"/>
              <a:t>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librerías</a:t>
            </a:r>
            <a:r>
              <a:rPr lang="en-US" dirty="0" smtClean="0"/>
              <a:t> JavaScript en </a:t>
            </a:r>
            <a:r>
              <a:rPr lang="en-US" dirty="0" err="1" smtClean="0"/>
              <a:t>uso</a:t>
            </a:r>
            <a:r>
              <a:rPr lang="en-US" dirty="0" smtClean="0"/>
              <a:t> en </a:t>
            </a:r>
            <a:r>
              <a:rPr lang="en-US" dirty="0" err="1" smtClean="0"/>
              <a:t>nuestro</a:t>
            </a:r>
            <a:r>
              <a:rPr lang="en-US" dirty="0" smtClean="0"/>
              <a:t> </a:t>
            </a:r>
            <a:r>
              <a:rPr lang="en-US" dirty="0" err="1" smtClean="0"/>
              <a:t>sitio</a:t>
            </a:r>
            <a:r>
              <a:rPr lang="en-US" dirty="0" smtClean="0"/>
              <a:t> web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cuales</a:t>
            </a:r>
            <a:r>
              <a:rPr lang="en-US" dirty="0" smtClean="0"/>
              <a:t> se ha </a:t>
            </a:r>
            <a:r>
              <a:rPr lang="en-US" dirty="0" err="1" smtClean="0"/>
              <a:t>detectado</a:t>
            </a:r>
            <a:r>
              <a:rPr lang="en-US" dirty="0" smtClean="0"/>
              <a:t>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vulnerabilidad</a:t>
            </a:r>
            <a:r>
              <a:rPr lang="en-US" dirty="0" smtClean="0"/>
              <a:t>.</a:t>
            </a:r>
            <a:endParaRPr lang="es-ES" dirty="0"/>
          </a:p>
        </p:txBody>
      </p:sp>
      <p:sp>
        <p:nvSpPr>
          <p:cNvPr id="17" name="16 Rectángulo"/>
          <p:cNvSpPr/>
          <p:nvPr/>
        </p:nvSpPr>
        <p:spPr>
          <a:xfrm>
            <a:off x="971600" y="836712"/>
            <a:ext cx="74168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err="1" smtClean="0">
                <a:solidFill>
                  <a:schemeClr val="accent3">
                    <a:lumMod val="75000"/>
                  </a:schemeClr>
                </a:solidFill>
              </a:rPr>
              <a:t>Subresource</a:t>
            </a:r>
            <a:r>
              <a:rPr lang="en-US" sz="2400" b="1" u="sng" dirty="0" smtClean="0">
                <a:solidFill>
                  <a:schemeClr val="accent3">
                    <a:lumMod val="75000"/>
                  </a:schemeClr>
                </a:solidFill>
              </a:rPr>
              <a:t> integrity </a:t>
            </a:r>
            <a:r>
              <a:rPr lang="en-US" sz="2400" u="sng" dirty="0" smtClean="0">
                <a:solidFill>
                  <a:schemeClr val="accent3">
                    <a:lumMod val="75000"/>
                  </a:schemeClr>
                </a:solidFill>
              </a:rPr>
              <a:t>(</a:t>
            </a:r>
            <a:r>
              <a:rPr lang="es-ES" sz="2400" u="sng" dirty="0" smtClean="0">
                <a:solidFill>
                  <a:schemeClr val="accent3">
                    <a:lumMod val="75000"/>
                  </a:schemeClr>
                </a:solidFill>
              </a:rPr>
              <a:t>https://www.w3.org/TR/SRI</a:t>
            </a:r>
            <a:r>
              <a:rPr lang="en-US" sz="2400" u="sng" dirty="0" smtClean="0">
                <a:solidFill>
                  <a:schemeClr val="accent3">
                    <a:lumMod val="75000"/>
                  </a:schemeClr>
                </a:solidFill>
              </a:rPr>
              <a:t>)</a:t>
            </a:r>
            <a:endParaRPr lang="es-ES" sz="2400" u="sng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" name="17 Rectángulo"/>
          <p:cNvSpPr/>
          <p:nvPr/>
        </p:nvSpPr>
        <p:spPr>
          <a:xfrm>
            <a:off x="1043608" y="4479503"/>
            <a:ext cx="79928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err="1" smtClean="0">
                <a:solidFill>
                  <a:schemeClr val="accent3">
                    <a:lumMod val="75000"/>
                  </a:schemeClr>
                </a:solidFill>
              </a:rPr>
              <a:t>RetireJS</a:t>
            </a:r>
            <a:r>
              <a:rPr lang="en-US" sz="2400" b="1" u="sng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400" u="sng" dirty="0" smtClean="0">
                <a:solidFill>
                  <a:schemeClr val="accent3">
                    <a:lumMod val="75000"/>
                  </a:schemeClr>
                </a:solidFill>
              </a:rPr>
              <a:t>(</a:t>
            </a:r>
            <a:r>
              <a:rPr lang="es-ES" sz="2400" u="sng" dirty="0" smtClean="0">
                <a:solidFill>
                  <a:schemeClr val="accent3">
                    <a:lumMod val="75000"/>
                  </a:schemeClr>
                </a:solidFill>
              </a:rPr>
              <a:t>https://retirejs.github.io/retire.js</a:t>
            </a:r>
            <a:r>
              <a:rPr lang="en-US" sz="2400" u="sng" dirty="0" smtClean="0">
                <a:solidFill>
                  <a:schemeClr val="accent3">
                    <a:lumMod val="75000"/>
                  </a:schemeClr>
                </a:solidFill>
              </a:rPr>
              <a:t>)</a:t>
            </a:r>
            <a:endParaRPr lang="es-ES" sz="2400" u="sng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3 Título"/>
          <p:cNvSpPr txBox="1">
            <a:spLocks/>
          </p:cNvSpPr>
          <p:nvPr/>
        </p:nvSpPr>
        <p:spPr>
          <a:xfrm>
            <a:off x="323528" y="116632"/>
            <a:ext cx="8299648" cy="648072"/>
          </a:xfrm>
          <a:prstGeom prst="rect">
            <a:avLst/>
          </a:prstGeom>
        </p:spPr>
        <p:txBody>
          <a:bodyPr anchor="b">
            <a:normAutofit fontScale="92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4300" noProof="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Soluciones para sitios Web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988840"/>
            <a:ext cx="8640960" cy="2276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4" name="13 Rectángulo"/>
          <p:cNvSpPr/>
          <p:nvPr/>
        </p:nvSpPr>
        <p:spPr>
          <a:xfrm>
            <a:off x="1159400" y="1342509"/>
            <a:ext cx="7327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Solicita</a:t>
            </a:r>
            <a:r>
              <a:rPr lang="en-US" dirty="0" smtClean="0"/>
              <a:t> al </a:t>
            </a:r>
            <a:r>
              <a:rPr lang="en-US" dirty="0" err="1" smtClean="0"/>
              <a:t>navegador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verifique</a:t>
            </a:r>
            <a:r>
              <a:rPr lang="en-US" dirty="0" smtClean="0"/>
              <a:t> la </a:t>
            </a:r>
            <a:r>
              <a:rPr lang="en-US" dirty="0" err="1" smtClean="0"/>
              <a:t>integridad</a:t>
            </a:r>
            <a:r>
              <a:rPr lang="en-US" dirty="0" smtClean="0"/>
              <a:t> del </a:t>
            </a:r>
            <a:r>
              <a:rPr lang="en-US" dirty="0" err="1" smtClean="0"/>
              <a:t>recurso</a:t>
            </a:r>
            <a:r>
              <a:rPr lang="en-US" dirty="0" smtClean="0"/>
              <a:t> </a:t>
            </a:r>
            <a:r>
              <a:rPr lang="en-US" dirty="0" err="1" smtClean="0"/>
              <a:t>solicitado</a:t>
            </a:r>
            <a:r>
              <a:rPr lang="en-US" dirty="0" smtClean="0"/>
              <a:t>.</a:t>
            </a:r>
            <a:endParaRPr lang="es-ES" dirty="0"/>
          </a:p>
        </p:txBody>
      </p:sp>
      <p:sp>
        <p:nvSpPr>
          <p:cNvPr id="16" name="15 Rectángulo"/>
          <p:cNvSpPr/>
          <p:nvPr/>
        </p:nvSpPr>
        <p:spPr>
          <a:xfrm>
            <a:off x="1403648" y="5086925"/>
            <a:ext cx="74888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Retire.js </a:t>
            </a:r>
            <a:r>
              <a:rPr lang="en-US" dirty="0" err="1" smtClean="0"/>
              <a:t>ayuda</a:t>
            </a:r>
            <a:r>
              <a:rPr lang="en-US" dirty="0" smtClean="0"/>
              <a:t> a </a:t>
            </a:r>
            <a:r>
              <a:rPr lang="en-US" dirty="0" err="1" smtClean="0"/>
              <a:t>detectar</a:t>
            </a:r>
            <a:r>
              <a:rPr lang="en-US" dirty="0" smtClean="0"/>
              <a:t>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librerías</a:t>
            </a:r>
            <a:r>
              <a:rPr lang="en-US" dirty="0" smtClean="0"/>
              <a:t> JavaScript en </a:t>
            </a:r>
            <a:r>
              <a:rPr lang="en-US" dirty="0" err="1" smtClean="0"/>
              <a:t>uso</a:t>
            </a:r>
            <a:r>
              <a:rPr lang="en-US" dirty="0" smtClean="0"/>
              <a:t> en </a:t>
            </a:r>
            <a:r>
              <a:rPr lang="en-US" dirty="0" err="1" smtClean="0"/>
              <a:t>nuestro</a:t>
            </a:r>
            <a:r>
              <a:rPr lang="en-US" dirty="0" smtClean="0"/>
              <a:t> </a:t>
            </a:r>
            <a:r>
              <a:rPr lang="en-US" dirty="0" err="1" smtClean="0"/>
              <a:t>sitio</a:t>
            </a:r>
            <a:r>
              <a:rPr lang="en-US" dirty="0" smtClean="0"/>
              <a:t> web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cuales</a:t>
            </a:r>
            <a:r>
              <a:rPr lang="en-US" dirty="0" smtClean="0"/>
              <a:t> se ha </a:t>
            </a:r>
            <a:r>
              <a:rPr lang="en-US" dirty="0" err="1" smtClean="0"/>
              <a:t>detectado</a:t>
            </a:r>
            <a:r>
              <a:rPr lang="en-US" dirty="0" smtClean="0"/>
              <a:t>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vulnerabilidad</a:t>
            </a:r>
            <a:r>
              <a:rPr lang="en-US" dirty="0" smtClean="0"/>
              <a:t>.</a:t>
            </a:r>
            <a:endParaRPr lang="es-ES" dirty="0"/>
          </a:p>
        </p:txBody>
      </p:sp>
      <p:sp>
        <p:nvSpPr>
          <p:cNvPr id="17" name="16 Rectángulo"/>
          <p:cNvSpPr/>
          <p:nvPr/>
        </p:nvSpPr>
        <p:spPr>
          <a:xfrm>
            <a:off x="971600" y="836712"/>
            <a:ext cx="74168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chemeClr val="accent3">
                    <a:lumMod val="75000"/>
                  </a:schemeClr>
                </a:solidFill>
              </a:rPr>
              <a:t>Subresource</a:t>
            </a:r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</a:rPr>
              <a:t> integrity 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(</a:t>
            </a:r>
            <a:r>
              <a:rPr lang="es-ES" sz="2400" dirty="0" smtClean="0">
                <a:solidFill>
                  <a:schemeClr val="accent3">
                    <a:lumMod val="75000"/>
                  </a:schemeClr>
                </a:solidFill>
              </a:rPr>
              <a:t>https://www.w3.org/TR/SRI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)</a:t>
            </a:r>
            <a:endParaRPr lang="es-ES" sz="2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" name="17 Rectángulo"/>
          <p:cNvSpPr/>
          <p:nvPr/>
        </p:nvSpPr>
        <p:spPr>
          <a:xfrm>
            <a:off x="1043608" y="4479503"/>
            <a:ext cx="79928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chemeClr val="accent3">
                    <a:lumMod val="75000"/>
                  </a:schemeClr>
                </a:solidFill>
              </a:rPr>
              <a:t>RetireJS</a:t>
            </a:r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(</a:t>
            </a:r>
            <a:r>
              <a:rPr lang="es-ES" sz="2400" dirty="0" smtClean="0">
                <a:solidFill>
                  <a:schemeClr val="accent3">
                    <a:lumMod val="75000"/>
                  </a:schemeClr>
                </a:solidFill>
              </a:rPr>
              <a:t>https://retirejs.github.io/retire.js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)</a:t>
            </a:r>
            <a:endParaRPr lang="es-ES" sz="24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692696"/>
            <a:ext cx="5681801" cy="60486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3068960"/>
            <a:ext cx="9144000" cy="836854"/>
          </a:xfrm>
        </p:spPr>
        <p:txBody>
          <a:bodyPr/>
          <a:lstStyle/>
          <a:p>
            <a:pPr algn="ctr"/>
            <a:r>
              <a:rPr lang="es-ES_tradnl" dirty="0" err="1" smtClean="0"/>
              <a:t>Sql</a:t>
            </a:r>
            <a:r>
              <a:rPr lang="es-ES_tradnl" dirty="0" smtClean="0"/>
              <a:t> </a:t>
            </a:r>
            <a:r>
              <a:rPr lang="es-ES_tradnl" dirty="0" err="1" smtClean="0"/>
              <a:t>Injection</a:t>
            </a:r>
            <a:endParaRPr lang="es-ES" dirty="0"/>
          </a:p>
        </p:txBody>
      </p:sp>
      <p:sp>
        <p:nvSpPr>
          <p:cNvPr id="3" name="2 CuadroTexto"/>
          <p:cNvSpPr txBox="1"/>
          <p:nvPr/>
        </p:nvSpPr>
        <p:spPr>
          <a:xfrm>
            <a:off x="0" y="6444044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 smtClean="0"/>
              <a:t>A1- 2017: </a:t>
            </a:r>
            <a:r>
              <a:rPr lang="es-ES_tradnl" dirty="0" err="1" smtClean="0"/>
              <a:t>Injection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254" y="1484784"/>
            <a:ext cx="885825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20688"/>
          </a:xfrm>
        </p:spPr>
        <p:txBody>
          <a:bodyPr>
            <a:normAutofit fontScale="90000"/>
          </a:bodyPr>
          <a:lstStyle/>
          <a:p>
            <a:r>
              <a:rPr lang="es-ES_tradnl" dirty="0" err="1" smtClean="0"/>
              <a:t>Sql</a:t>
            </a:r>
            <a:r>
              <a:rPr lang="es-ES_tradnl" dirty="0" smtClean="0"/>
              <a:t> </a:t>
            </a:r>
            <a:r>
              <a:rPr lang="es-ES_tradnl" dirty="0" err="1" smtClean="0"/>
              <a:t>Injection</a:t>
            </a:r>
            <a:endParaRPr lang="es-ES" dirty="0"/>
          </a:p>
        </p:txBody>
      </p:sp>
      <p:sp>
        <p:nvSpPr>
          <p:cNvPr id="3" name="2 CuadroTexto"/>
          <p:cNvSpPr txBox="1"/>
          <p:nvPr/>
        </p:nvSpPr>
        <p:spPr>
          <a:xfrm>
            <a:off x="395536" y="836713"/>
            <a:ext cx="788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Los primeros artículos sobre SQL </a:t>
            </a:r>
            <a:r>
              <a:rPr lang="es-ES_tradnl" dirty="0" err="1" smtClean="0"/>
              <a:t>Injection</a:t>
            </a:r>
            <a:r>
              <a:rPr lang="es-ES_tradnl" dirty="0" smtClean="0"/>
              <a:t> aparecieron en </a:t>
            </a:r>
            <a:r>
              <a:rPr lang="es-ES_tradnl" b="1" dirty="0" smtClean="0"/>
              <a:t>1.998</a:t>
            </a:r>
            <a:r>
              <a:rPr lang="es-ES_tradnl" dirty="0" smtClean="0"/>
              <a:t> </a:t>
            </a:r>
            <a:endParaRPr lang="es-ES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5805264"/>
            <a:ext cx="66865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Rectángulo"/>
          <p:cNvSpPr/>
          <p:nvPr/>
        </p:nvSpPr>
        <p:spPr>
          <a:xfrm>
            <a:off x="539552" y="1340768"/>
            <a:ext cx="842493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_tradnl" dirty="0" smtClean="0"/>
              <a:t> NT Web </a:t>
            </a:r>
            <a:r>
              <a:rPr lang="es-ES_tradnl" dirty="0" err="1" smtClean="0"/>
              <a:t>Technology</a:t>
            </a:r>
            <a:r>
              <a:rPr lang="es-ES_tradnl" dirty="0" smtClean="0"/>
              <a:t> </a:t>
            </a:r>
            <a:r>
              <a:rPr lang="es-ES_tradnl" dirty="0" err="1" smtClean="0"/>
              <a:t>Vulnerabilities</a:t>
            </a:r>
            <a:r>
              <a:rPr lang="es-ES_tradnl" dirty="0" smtClean="0"/>
              <a:t> – revista </a:t>
            </a:r>
            <a:r>
              <a:rPr lang="es-ES_tradnl" dirty="0" err="1" smtClean="0"/>
              <a:t>Phrack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20688"/>
          </a:xfrm>
        </p:spPr>
        <p:txBody>
          <a:bodyPr>
            <a:normAutofit fontScale="90000"/>
          </a:bodyPr>
          <a:lstStyle/>
          <a:p>
            <a:r>
              <a:rPr lang="es-ES_tradnl" dirty="0" err="1" smtClean="0"/>
              <a:t>Sql</a:t>
            </a:r>
            <a:r>
              <a:rPr lang="es-ES_tradnl" dirty="0" smtClean="0"/>
              <a:t> </a:t>
            </a:r>
            <a:r>
              <a:rPr lang="es-ES_tradnl" dirty="0" err="1" smtClean="0"/>
              <a:t>Injection</a:t>
            </a:r>
            <a:r>
              <a:rPr lang="es-ES_tradnl" dirty="0" smtClean="0"/>
              <a:t> - OWASP</a:t>
            </a:r>
            <a:endParaRPr lang="es-ES" dirty="0"/>
          </a:p>
        </p:txBody>
      </p:sp>
      <p:sp>
        <p:nvSpPr>
          <p:cNvPr id="7" name="6 Rectángulo"/>
          <p:cNvSpPr/>
          <p:nvPr/>
        </p:nvSpPr>
        <p:spPr>
          <a:xfrm>
            <a:off x="1403648" y="692697"/>
            <a:ext cx="741682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Un ataque de inyección SQL consiste en la inserción de una consulta SQL mediante el cliente de la aplicación.</a:t>
            </a:r>
          </a:p>
          <a:p>
            <a:endParaRPr lang="es-ES" dirty="0" smtClean="0"/>
          </a:p>
          <a:p>
            <a:r>
              <a:rPr lang="es-ES" dirty="0" smtClean="0"/>
              <a:t>Este tipo de ataques puede:</a:t>
            </a:r>
          </a:p>
          <a:p>
            <a:endParaRPr lang="es-ES" dirty="0" smtClean="0"/>
          </a:p>
          <a:p>
            <a:pPr marL="358775" indent="-179388">
              <a:buFont typeface="Arial" pitchFamily="34" charset="0"/>
              <a:buChar char="•"/>
            </a:pPr>
            <a:r>
              <a:rPr lang="es-ES" dirty="0" smtClean="0"/>
              <a:t>Leer datos sensibles</a:t>
            </a:r>
          </a:p>
          <a:p>
            <a:pPr marL="358775" indent="-179388">
              <a:buFont typeface="Arial" pitchFamily="34" charset="0"/>
              <a:buChar char="•"/>
            </a:pPr>
            <a:r>
              <a:rPr lang="es-ES" dirty="0" smtClean="0"/>
              <a:t>Modificar datos</a:t>
            </a:r>
          </a:p>
          <a:p>
            <a:pPr marL="358775" indent="-179388">
              <a:buFont typeface="Arial" pitchFamily="34" charset="0"/>
              <a:buChar char="•"/>
            </a:pPr>
            <a:r>
              <a:rPr lang="es-ES" dirty="0" smtClean="0"/>
              <a:t>Ejecutar operaciones de administración sobre la base de datos …</a:t>
            </a:r>
          </a:p>
        </p:txBody>
      </p:sp>
      <p:sp>
        <p:nvSpPr>
          <p:cNvPr id="8" name="7 Rectángulo"/>
          <p:cNvSpPr/>
          <p:nvPr/>
        </p:nvSpPr>
        <p:spPr>
          <a:xfrm>
            <a:off x="1331640" y="3212976"/>
            <a:ext cx="734481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Los ataques de inyección SQL permiten a los atacantes falsificar su identidad, alterar datos existentes, causar problemas de repudio como evitar transacciones o modificar balances, obtener todos los datos del sistema, destruir datos y convertirse en administradores de la base de datos …</a:t>
            </a:r>
          </a:p>
          <a:p>
            <a:endParaRPr lang="es-ES" dirty="0" smtClean="0"/>
          </a:p>
          <a:p>
            <a:r>
              <a:rPr lang="es-ES" dirty="0" smtClean="0"/>
              <a:t>La gravedad de este tipo de ataques sólo está limitada por el nivel del atacante y su imaginación … </a:t>
            </a:r>
          </a:p>
          <a:p>
            <a:endParaRPr lang="es-ES" dirty="0" smtClean="0"/>
          </a:p>
          <a:p>
            <a:r>
              <a:rPr lang="es-ES" b="1" dirty="0" smtClean="0"/>
              <a:t>En general, SQL </a:t>
            </a:r>
            <a:r>
              <a:rPr lang="es-ES" b="1" dirty="0" err="1" smtClean="0"/>
              <a:t>Injection</a:t>
            </a:r>
            <a:r>
              <a:rPr lang="es-ES" b="1" dirty="0" smtClean="0"/>
              <a:t> se debería considerar un ataque muy grave</a:t>
            </a:r>
            <a:endParaRPr lang="es-ES" dirty="0"/>
          </a:p>
        </p:txBody>
      </p:sp>
      <p:sp>
        <p:nvSpPr>
          <p:cNvPr id="9" name="8 Rectángulo"/>
          <p:cNvSpPr/>
          <p:nvPr/>
        </p:nvSpPr>
        <p:spPr>
          <a:xfrm>
            <a:off x="0" y="6488668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600" dirty="0" smtClean="0"/>
              <a:t>https://www.owasp.org/index.php/SQL_Injection</a:t>
            </a:r>
            <a:endParaRPr lang="es-E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683568" y="44624"/>
            <a:ext cx="8352928" cy="836854"/>
          </a:xfrm>
        </p:spPr>
        <p:txBody>
          <a:bodyPr/>
          <a:lstStyle/>
          <a:p>
            <a:r>
              <a:rPr lang="es-ES_tradnl" dirty="0" err="1" smtClean="0"/>
              <a:t>Sql</a:t>
            </a:r>
            <a:r>
              <a:rPr lang="es-ES_tradnl" dirty="0" smtClean="0"/>
              <a:t> </a:t>
            </a:r>
            <a:r>
              <a:rPr lang="es-ES_tradnl" dirty="0" err="1" smtClean="0"/>
              <a:t>Injection</a:t>
            </a:r>
            <a:r>
              <a:rPr lang="es-ES_tradnl" dirty="0" smtClean="0"/>
              <a:t> – Iniciar sesión</a:t>
            </a:r>
            <a:endParaRPr lang="es-E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412776"/>
            <a:ext cx="6552406" cy="344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683568" y="44624"/>
            <a:ext cx="8352928" cy="836854"/>
          </a:xfrm>
        </p:spPr>
        <p:txBody>
          <a:bodyPr/>
          <a:lstStyle/>
          <a:p>
            <a:r>
              <a:rPr lang="es-ES_tradnl" dirty="0" err="1" smtClean="0"/>
              <a:t>Sql</a:t>
            </a:r>
            <a:r>
              <a:rPr lang="es-ES_tradnl" dirty="0" smtClean="0"/>
              <a:t> </a:t>
            </a:r>
            <a:r>
              <a:rPr lang="es-ES_tradnl" dirty="0" err="1" smtClean="0"/>
              <a:t>Injection</a:t>
            </a:r>
            <a:r>
              <a:rPr lang="es-ES_tradnl" dirty="0" smtClean="0"/>
              <a:t> – Iniciar sesión</a:t>
            </a:r>
            <a:endParaRPr lang="es-E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412776"/>
            <a:ext cx="6552406" cy="344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3573016"/>
            <a:ext cx="7836345" cy="25266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683568" y="44624"/>
            <a:ext cx="8352928" cy="836854"/>
          </a:xfrm>
        </p:spPr>
        <p:txBody>
          <a:bodyPr/>
          <a:lstStyle/>
          <a:p>
            <a:r>
              <a:rPr lang="es-ES_tradnl" dirty="0" err="1" smtClean="0"/>
              <a:t>Sql</a:t>
            </a:r>
            <a:r>
              <a:rPr lang="es-ES_tradnl" dirty="0" smtClean="0"/>
              <a:t> </a:t>
            </a:r>
            <a:r>
              <a:rPr lang="es-ES_tradnl" dirty="0" err="1" smtClean="0"/>
              <a:t>Injection</a:t>
            </a:r>
            <a:r>
              <a:rPr lang="es-ES_tradnl" dirty="0" smtClean="0"/>
              <a:t> – Iniciar sesión</a:t>
            </a:r>
            <a:endParaRPr lang="es-ES" dirty="0"/>
          </a:p>
        </p:txBody>
      </p:sp>
      <p:sp>
        <p:nvSpPr>
          <p:cNvPr id="6" name="5 CuadroTexto"/>
          <p:cNvSpPr txBox="1"/>
          <p:nvPr/>
        </p:nvSpPr>
        <p:spPr>
          <a:xfrm>
            <a:off x="1187624" y="90872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El ataque …</a:t>
            </a:r>
            <a:endParaRPr lang="es-E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916832"/>
            <a:ext cx="5400601" cy="281770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683568" y="44624"/>
            <a:ext cx="8352928" cy="836854"/>
          </a:xfrm>
        </p:spPr>
        <p:txBody>
          <a:bodyPr/>
          <a:lstStyle/>
          <a:p>
            <a:r>
              <a:rPr lang="es-ES_tradnl" dirty="0" err="1" smtClean="0"/>
              <a:t>Sql</a:t>
            </a:r>
            <a:r>
              <a:rPr lang="es-ES_tradnl" dirty="0" smtClean="0"/>
              <a:t> </a:t>
            </a:r>
            <a:r>
              <a:rPr lang="es-ES_tradnl" dirty="0" err="1" smtClean="0"/>
              <a:t>Injection</a:t>
            </a:r>
            <a:r>
              <a:rPr lang="es-ES_tradnl" dirty="0" smtClean="0"/>
              <a:t> – Iniciar sesión</a:t>
            </a:r>
            <a:endParaRPr lang="es-ES" dirty="0"/>
          </a:p>
        </p:txBody>
      </p:sp>
      <p:sp>
        <p:nvSpPr>
          <p:cNvPr id="6" name="5 CuadroTexto"/>
          <p:cNvSpPr txBox="1"/>
          <p:nvPr/>
        </p:nvSpPr>
        <p:spPr>
          <a:xfrm>
            <a:off x="1187624" y="90872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El ataque …</a:t>
            </a:r>
            <a:endParaRPr lang="es-E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484784"/>
            <a:ext cx="5400601" cy="281770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3573016"/>
            <a:ext cx="7836345" cy="25266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683568" y="44624"/>
            <a:ext cx="8352928" cy="836854"/>
          </a:xfrm>
        </p:spPr>
        <p:txBody>
          <a:bodyPr/>
          <a:lstStyle/>
          <a:p>
            <a:r>
              <a:rPr lang="es-ES_tradnl" dirty="0" err="1" smtClean="0"/>
              <a:t>Sql</a:t>
            </a:r>
            <a:r>
              <a:rPr lang="es-ES_tradnl" dirty="0" smtClean="0"/>
              <a:t> </a:t>
            </a:r>
            <a:r>
              <a:rPr lang="es-ES_tradnl" dirty="0" err="1" smtClean="0"/>
              <a:t>Injection</a:t>
            </a:r>
            <a:r>
              <a:rPr lang="es-ES_tradnl" dirty="0" smtClean="0"/>
              <a:t> – Iniciar sesión</a:t>
            </a:r>
            <a:endParaRPr lang="es-ES" dirty="0"/>
          </a:p>
        </p:txBody>
      </p:sp>
      <p:sp>
        <p:nvSpPr>
          <p:cNvPr id="6" name="5 CuadroTexto"/>
          <p:cNvSpPr txBox="1"/>
          <p:nvPr/>
        </p:nvSpPr>
        <p:spPr>
          <a:xfrm>
            <a:off x="1187624" y="90872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El ataque …</a:t>
            </a:r>
            <a:endParaRPr lang="es-E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988840"/>
            <a:ext cx="5400601" cy="281770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5816" y="980728"/>
            <a:ext cx="6041435" cy="15841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87824" y="3284984"/>
            <a:ext cx="5301590" cy="22322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44624"/>
            <a:ext cx="9036496" cy="836854"/>
          </a:xfrm>
        </p:spPr>
        <p:txBody>
          <a:bodyPr/>
          <a:lstStyle/>
          <a:p>
            <a:r>
              <a:rPr lang="es-ES_tradnl" dirty="0" smtClean="0"/>
              <a:t>Google Hacking</a:t>
            </a:r>
            <a:endParaRPr lang="es-E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836712"/>
            <a:ext cx="6562725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1371235"/>
            <a:ext cx="5904656" cy="53701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683568" y="44624"/>
            <a:ext cx="8352928" cy="836854"/>
          </a:xfrm>
        </p:spPr>
        <p:txBody>
          <a:bodyPr/>
          <a:lstStyle/>
          <a:p>
            <a:r>
              <a:rPr lang="es-ES_tradnl" dirty="0" err="1" smtClean="0"/>
              <a:t>Sql</a:t>
            </a:r>
            <a:r>
              <a:rPr lang="es-ES_tradnl" dirty="0" smtClean="0"/>
              <a:t> </a:t>
            </a:r>
            <a:r>
              <a:rPr lang="es-ES_tradnl" dirty="0" err="1" smtClean="0"/>
              <a:t>Injection</a:t>
            </a:r>
            <a:r>
              <a:rPr lang="es-ES_tradnl" dirty="0" smtClean="0"/>
              <a:t> – Iniciar sesión</a:t>
            </a:r>
            <a:endParaRPr lang="es-ES" dirty="0"/>
          </a:p>
        </p:txBody>
      </p:sp>
      <p:sp>
        <p:nvSpPr>
          <p:cNvPr id="6" name="5 CuadroTexto"/>
          <p:cNvSpPr txBox="1"/>
          <p:nvPr/>
        </p:nvSpPr>
        <p:spPr>
          <a:xfrm>
            <a:off x="1187624" y="90872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El ataque …</a:t>
            </a:r>
            <a:endParaRPr lang="es-E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988840"/>
            <a:ext cx="5400601" cy="281770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5816" y="980728"/>
            <a:ext cx="6041435" cy="15841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3356992"/>
            <a:ext cx="4104457" cy="17281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9" name="8 Rectángulo"/>
          <p:cNvSpPr/>
          <p:nvPr/>
        </p:nvSpPr>
        <p:spPr>
          <a:xfrm>
            <a:off x="5436096" y="4581128"/>
            <a:ext cx="2304256" cy="360040"/>
          </a:xfrm>
          <a:prstGeom prst="rect">
            <a:avLst/>
          </a:prstGeom>
          <a:solidFill>
            <a:schemeClr val="accent1">
              <a:alpha val="2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683568" y="44624"/>
            <a:ext cx="8352928" cy="836854"/>
          </a:xfrm>
        </p:spPr>
        <p:txBody>
          <a:bodyPr/>
          <a:lstStyle/>
          <a:p>
            <a:r>
              <a:rPr lang="es-ES_tradnl" dirty="0" err="1" smtClean="0"/>
              <a:t>Sql</a:t>
            </a:r>
            <a:r>
              <a:rPr lang="es-ES_tradnl" dirty="0" smtClean="0"/>
              <a:t> </a:t>
            </a:r>
            <a:r>
              <a:rPr lang="es-ES_tradnl" dirty="0" err="1" smtClean="0"/>
              <a:t>Injection</a:t>
            </a:r>
            <a:r>
              <a:rPr lang="es-ES_tradnl" dirty="0" smtClean="0"/>
              <a:t> – Iniciar sesión</a:t>
            </a:r>
            <a:endParaRPr lang="es-ES" dirty="0"/>
          </a:p>
        </p:txBody>
      </p:sp>
      <p:sp>
        <p:nvSpPr>
          <p:cNvPr id="6" name="5 CuadroTexto"/>
          <p:cNvSpPr txBox="1"/>
          <p:nvPr/>
        </p:nvSpPr>
        <p:spPr>
          <a:xfrm>
            <a:off x="1187624" y="90872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El ataque …</a:t>
            </a:r>
            <a:endParaRPr lang="es-E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988840"/>
            <a:ext cx="5400601" cy="281770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5816" y="980728"/>
            <a:ext cx="6041435" cy="15841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3356992"/>
            <a:ext cx="4104457" cy="17281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9" name="8 Rectángulo"/>
          <p:cNvSpPr/>
          <p:nvPr/>
        </p:nvSpPr>
        <p:spPr>
          <a:xfrm>
            <a:off x="5436096" y="4581128"/>
            <a:ext cx="2304256" cy="360040"/>
          </a:xfrm>
          <a:prstGeom prst="rect">
            <a:avLst/>
          </a:prstGeom>
          <a:solidFill>
            <a:schemeClr val="accent1">
              <a:alpha val="2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11760" y="5229200"/>
            <a:ext cx="4870037" cy="12762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412776"/>
            <a:ext cx="7164288" cy="50129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179512" y="44624"/>
            <a:ext cx="8856984" cy="836854"/>
          </a:xfrm>
        </p:spPr>
        <p:txBody>
          <a:bodyPr/>
          <a:lstStyle/>
          <a:p>
            <a:r>
              <a:rPr lang="es-ES_tradnl" dirty="0" err="1" smtClean="0"/>
              <a:t>Sql</a:t>
            </a:r>
            <a:r>
              <a:rPr lang="es-ES_tradnl" dirty="0" smtClean="0"/>
              <a:t> </a:t>
            </a:r>
            <a:r>
              <a:rPr lang="es-ES_tradnl" dirty="0" err="1" smtClean="0"/>
              <a:t>Injection</a:t>
            </a:r>
            <a:r>
              <a:rPr lang="es-ES_tradnl" dirty="0" smtClean="0"/>
              <a:t> – Obteniendo datos</a:t>
            </a:r>
            <a:endParaRPr lang="es-ES" dirty="0"/>
          </a:p>
        </p:txBody>
      </p:sp>
      <p:sp>
        <p:nvSpPr>
          <p:cNvPr id="6" name="5 CuadroTexto"/>
          <p:cNvSpPr txBox="1"/>
          <p:nvPr/>
        </p:nvSpPr>
        <p:spPr>
          <a:xfrm>
            <a:off x="827584" y="90872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La víctima…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412776"/>
            <a:ext cx="7164288" cy="50129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1412776"/>
            <a:ext cx="7208938" cy="50405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179512" y="44624"/>
            <a:ext cx="8856984" cy="836854"/>
          </a:xfrm>
        </p:spPr>
        <p:txBody>
          <a:bodyPr/>
          <a:lstStyle/>
          <a:p>
            <a:r>
              <a:rPr lang="es-ES_tradnl" dirty="0" err="1" smtClean="0"/>
              <a:t>Sql</a:t>
            </a:r>
            <a:r>
              <a:rPr lang="es-ES_tradnl" dirty="0" smtClean="0"/>
              <a:t> </a:t>
            </a:r>
            <a:r>
              <a:rPr lang="es-ES_tradnl" dirty="0" err="1" smtClean="0"/>
              <a:t>Injection</a:t>
            </a:r>
            <a:r>
              <a:rPr lang="es-ES_tradnl" dirty="0" smtClean="0"/>
              <a:t> – Obteniendo datos</a:t>
            </a:r>
            <a:endParaRPr lang="es-ES" dirty="0"/>
          </a:p>
        </p:txBody>
      </p:sp>
      <p:sp>
        <p:nvSpPr>
          <p:cNvPr id="6" name="5 CuadroTexto"/>
          <p:cNvSpPr txBox="1"/>
          <p:nvPr/>
        </p:nvSpPr>
        <p:spPr>
          <a:xfrm>
            <a:off x="827584" y="90872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La víctima…</a:t>
            </a:r>
            <a:endParaRPr lang="es-E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2996952"/>
            <a:ext cx="8547544" cy="8640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412776"/>
            <a:ext cx="7208938" cy="50405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179512" y="44624"/>
            <a:ext cx="8856984" cy="836854"/>
          </a:xfrm>
        </p:spPr>
        <p:txBody>
          <a:bodyPr/>
          <a:lstStyle/>
          <a:p>
            <a:r>
              <a:rPr lang="es-ES_tradnl" dirty="0" err="1" smtClean="0"/>
              <a:t>Sql</a:t>
            </a:r>
            <a:r>
              <a:rPr lang="es-ES_tradnl" dirty="0" smtClean="0"/>
              <a:t> </a:t>
            </a:r>
            <a:r>
              <a:rPr lang="es-ES_tradnl" dirty="0" err="1" smtClean="0"/>
              <a:t>Injection</a:t>
            </a:r>
            <a:r>
              <a:rPr lang="es-ES_tradnl" dirty="0" smtClean="0"/>
              <a:t> – Obteniendo datos</a:t>
            </a:r>
            <a:endParaRPr lang="es-ES" dirty="0"/>
          </a:p>
        </p:txBody>
      </p:sp>
      <p:sp>
        <p:nvSpPr>
          <p:cNvPr id="6" name="5 CuadroTexto"/>
          <p:cNvSpPr txBox="1"/>
          <p:nvPr/>
        </p:nvSpPr>
        <p:spPr>
          <a:xfrm>
            <a:off x="827584" y="90872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La víctima…</a:t>
            </a:r>
            <a:endParaRPr lang="es-ES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924944"/>
            <a:ext cx="8064896" cy="13141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412776"/>
            <a:ext cx="7164288" cy="50129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1412776"/>
            <a:ext cx="7208938" cy="50405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179512" y="44624"/>
            <a:ext cx="8856984" cy="836854"/>
          </a:xfrm>
        </p:spPr>
        <p:txBody>
          <a:bodyPr/>
          <a:lstStyle/>
          <a:p>
            <a:r>
              <a:rPr lang="es-ES_tradnl" dirty="0" err="1" smtClean="0"/>
              <a:t>Sql</a:t>
            </a:r>
            <a:r>
              <a:rPr lang="es-ES_tradnl" dirty="0" smtClean="0"/>
              <a:t> </a:t>
            </a:r>
            <a:r>
              <a:rPr lang="es-ES_tradnl" dirty="0" err="1" smtClean="0"/>
              <a:t>Injection</a:t>
            </a:r>
            <a:r>
              <a:rPr lang="es-ES_tradnl" dirty="0" smtClean="0"/>
              <a:t> – Obteniendo datos</a:t>
            </a:r>
            <a:endParaRPr lang="es-ES" dirty="0"/>
          </a:p>
        </p:txBody>
      </p:sp>
      <p:sp>
        <p:nvSpPr>
          <p:cNvPr id="6" name="5 CuadroTexto"/>
          <p:cNvSpPr txBox="1"/>
          <p:nvPr/>
        </p:nvSpPr>
        <p:spPr>
          <a:xfrm>
            <a:off x="827584" y="90872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La víctima…</a:t>
            </a:r>
            <a:endParaRPr lang="es-E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1" y="2636912"/>
            <a:ext cx="8756173" cy="11521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412776"/>
            <a:ext cx="7208938" cy="50405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107504" y="44624"/>
            <a:ext cx="8928992" cy="836854"/>
          </a:xfrm>
        </p:spPr>
        <p:txBody>
          <a:bodyPr/>
          <a:lstStyle/>
          <a:p>
            <a:r>
              <a:rPr lang="es-ES_tradnl" dirty="0" err="1" smtClean="0"/>
              <a:t>Sql</a:t>
            </a:r>
            <a:r>
              <a:rPr lang="es-ES_tradnl" dirty="0" smtClean="0"/>
              <a:t> </a:t>
            </a:r>
            <a:r>
              <a:rPr lang="es-ES_tradnl" dirty="0" err="1" smtClean="0"/>
              <a:t>Injection</a:t>
            </a:r>
            <a:r>
              <a:rPr lang="es-ES_tradnl" dirty="0" smtClean="0"/>
              <a:t> – Obteniendo datos</a:t>
            </a:r>
            <a:endParaRPr lang="es-ES" dirty="0"/>
          </a:p>
        </p:txBody>
      </p:sp>
      <p:sp>
        <p:nvSpPr>
          <p:cNvPr id="6" name="5 CuadroTexto"/>
          <p:cNvSpPr txBox="1"/>
          <p:nvPr/>
        </p:nvSpPr>
        <p:spPr>
          <a:xfrm>
            <a:off x="1029524" y="90872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El ataque …</a:t>
            </a:r>
            <a:endParaRPr lang="es-ES" dirty="0"/>
          </a:p>
        </p:txBody>
      </p:sp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924944"/>
            <a:ext cx="8064896" cy="13141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1412776"/>
            <a:ext cx="8208912" cy="10801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340768"/>
            <a:ext cx="7208938" cy="50405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107504" y="44624"/>
            <a:ext cx="8928992" cy="836854"/>
          </a:xfrm>
        </p:spPr>
        <p:txBody>
          <a:bodyPr/>
          <a:lstStyle/>
          <a:p>
            <a:r>
              <a:rPr lang="es-ES_tradnl" dirty="0" err="1" smtClean="0"/>
              <a:t>Sql</a:t>
            </a:r>
            <a:r>
              <a:rPr lang="es-ES_tradnl" dirty="0" smtClean="0"/>
              <a:t> </a:t>
            </a:r>
            <a:r>
              <a:rPr lang="es-ES_tradnl" dirty="0" err="1" smtClean="0"/>
              <a:t>Injection</a:t>
            </a:r>
            <a:r>
              <a:rPr lang="es-ES_tradnl" dirty="0" smtClean="0"/>
              <a:t> – Obteniendo datos</a:t>
            </a:r>
            <a:endParaRPr lang="es-ES" dirty="0"/>
          </a:p>
        </p:txBody>
      </p:sp>
      <p:sp>
        <p:nvSpPr>
          <p:cNvPr id="6" name="5 CuadroTexto"/>
          <p:cNvSpPr txBox="1"/>
          <p:nvPr/>
        </p:nvSpPr>
        <p:spPr>
          <a:xfrm>
            <a:off x="1029524" y="90872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El ataque …</a:t>
            </a:r>
            <a:endParaRPr lang="es-ES" dirty="0"/>
          </a:p>
        </p:txBody>
      </p:sp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924944"/>
            <a:ext cx="8064896" cy="13141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9463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79912" y="4653136"/>
            <a:ext cx="5184576" cy="19940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1412776"/>
            <a:ext cx="8208912" cy="10801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5" y="1340768"/>
            <a:ext cx="7203801" cy="50405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107504" y="44624"/>
            <a:ext cx="8928992" cy="836854"/>
          </a:xfrm>
        </p:spPr>
        <p:txBody>
          <a:bodyPr/>
          <a:lstStyle/>
          <a:p>
            <a:r>
              <a:rPr lang="es-ES_tradnl" dirty="0" err="1" smtClean="0"/>
              <a:t>Sql</a:t>
            </a:r>
            <a:r>
              <a:rPr lang="es-ES_tradnl" dirty="0" smtClean="0"/>
              <a:t> </a:t>
            </a:r>
            <a:r>
              <a:rPr lang="es-ES_tradnl" dirty="0" err="1" smtClean="0"/>
              <a:t>Injection</a:t>
            </a:r>
            <a:r>
              <a:rPr lang="es-ES_tradnl" dirty="0" smtClean="0"/>
              <a:t> – Obteniendo datos</a:t>
            </a:r>
            <a:endParaRPr lang="es-ES" dirty="0"/>
          </a:p>
        </p:txBody>
      </p:sp>
      <p:sp>
        <p:nvSpPr>
          <p:cNvPr id="6" name="5 CuadroTexto"/>
          <p:cNvSpPr txBox="1"/>
          <p:nvPr/>
        </p:nvSpPr>
        <p:spPr>
          <a:xfrm>
            <a:off x="1029524" y="90872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El ataque …</a:t>
            </a:r>
            <a:endParaRPr lang="es-ES" dirty="0"/>
          </a:p>
        </p:txBody>
      </p:sp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924944"/>
            <a:ext cx="8064896" cy="13141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9463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79912" y="4653136"/>
            <a:ext cx="5184576" cy="19940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" name="7 Rectángulo"/>
          <p:cNvSpPr/>
          <p:nvPr/>
        </p:nvSpPr>
        <p:spPr>
          <a:xfrm>
            <a:off x="1259632" y="4797152"/>
            <a:ext cx="2376264" cy="1440160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1412776"/>
            <a:ext cx="8208912" cy="10801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683568" y="44624"/>
            <a:ext cx="8352928" cy="836854"/>
          </a:xfrm>
        </p:spPr>
        <p:txBody>
          <a:bodyPr/>
          <a:lstStyle/>
          <a:p>
            <a:r>
              <a:rPr lang="es-ES_tradnl" dirty="0" err="1" smtClean="0"/>
              <a:t>Sql</a:t>
            </a:r>
            <a:r>
              <a:rPr lang="es-ES_tradnl" dirty="0" smtClean="0"/>
              <a:t> </a:t>
            </a:r>
            <a:r>
              <a:rPr lang="es-ES_tradnl" dirty="0" err="1" smtClean="0"/>
              <a:t>Injection</a:t>
            </a:r>
            <a:r>
              <a:rPr lang="es-ES_tradnl" dirty="0" smtClean="0"/>
              <a:t> – URL</a:t>
            </a:r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268760"/>
            <a:ext cx="7313088" cy="5103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CuadroTexto"/>
          <p:cNvSpPr txBox="1"/>
          <p:nvPr/>
        </p:nvSpPr>
        <p:spPr>
          <a:xfrm>
            <a:off x="1016700" y="83671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La víctima…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44624"/>
            <a:ext cx="9036496" cy="836854"/>
          </a:xfrm>
        </p:spPr>
        <p:txBody>
          <a:bodyPr/>
          <a:lstStyle/>
          <a:p>
            <a:r>
              <a:rPr lang="es-ES_tradnl" dirty="0" smtClean="0"/>
              <a:t>Google Hacking</a:t>
            </a:r>
            <a:endParaRPr lang="es-E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836712"/>
            <a:ext cx="64198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1800" y="1390823"/>
            <a:ext cx="4546477" cy="52785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4 Rectángulo"/>
          <p:cNvSpPr/>
          <p:nvPr/>
        </p:nvSpPr>
        <p:spPr>
          <a:xfrm>
            <a:off x="2555776" y="3068960"/>
            <a:ext cx="5112568" cy="936104"/>
          </a:xfrm>
          <a:prstGeom prst="rect">
            <a:avLst/>
          </a:prstGeom>
          <a:solidFill>
            <a:schemeClr val="tx2">
              <a:lumMod val="20000"/>
              <a:lumOff val="80000"/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683568" y="44624"/>
            <a:ext cx="8352928" cy="836854"/>
          </a:xfrm>
        </p:spPr>
        <p:txBody>
          <a:bodyPr/>
          <a:lstStyle/>
          <a:p>
            <a:r>
              <a:rPr lang="es-ES_tradnl" dirty="0" err="1" smtClean="0"/>
              <a:t>Sql</a:t>
            </a:r>
            <a:r>
              <a:rPr lang="es-ES_tradnl" dirty="0" smtClean="0"/>
              <a:t> </a:t>
            </a:r>
            <a:r>
              <a:rPr lang="es-ES_tradnl" dirty="0" err="1" smtClean="0"/>
              <a:t>Injection</a:t>
            </a:r>
            <a:r>
              <a:rPr lang="es-ES_tradnl" dirty="0" smtClean="0"/>
              <a:t> – URL</a:t>
            </a:r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268760"/>
            <a:ext cx="7313088" cy="5103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CuadroTexto"/>
          <p:cNvSpPr txBox="1"/>
          <p:nvPr/>
        </p:nvSpPr>
        <p:spPr>
          <a:xfrm>
            <a:off x="1016700" y="83671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La víctima…</a:t>
            </a:r>
            <a:endParaRPr lang="es-ES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268760"/>
            <a:ext cx="7648575" cy="2819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683568" y="44624"/>
            <a:ext cx="8352928" cy="836854"/>
          </a:xfrm>
        </p:spPr>
        <p:txBody>
          <a:bodyPr/>
          <a:lstStyle/>
          <a:p>
            <a:r>
              <a:rPr lang="es-ES_tradnl" dirty="0" err="1" smtClean="0"/>
              <a:t>Sql</a:t>
            </a:r>
            <a:r>
              <a:rPr lang="es-ES_tradnl" dirty="0" smtClean="0"/>
              <a:t> </a:t>
            </a:r>
            <a:r>
              <a:rPr lang="es-ES_tradnl" dirty="0" err="1" smtClean="0"/>
              <a:t>Injection</a:t>
            </a:r>
            <a:r>
              <a:rPr lang="es-ES_tradnl" dirty="0" smtClean="0"/>
              <a:t> – URL</a:t>
            </a:r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268760"/>
            <a:ext cx="7313088" cy="5103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CuadroTexto"/>
          <p:cNvSpPr txBox="1"/>
          <p:nvPr/>
        </p:nvSpPr>
        <p:spPr>
          <a:xfrm>
            <a:off x="1016700" y="83671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La víctima…</a:t>
            </a:r>
            <a:endParaRPr lang="es-ES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268760"/>
            <a:ext cx="7648575" cy="2819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47664" y="4221088"/>
            <a:ext cx="6362700" cy="22002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683568" y="44624"/>
            <a:ext cx="8352928" cy="836854"/>
          </a:xfrm>
        </p:spPr>
        <p:txBody>
          <a:bodyPr/>
          <a:lstStyle/>
          <a:p>
            <a:r>
              <a:rPr lang="es-ES_tradnl" dirty="0" err="1" smtClean="0"/>
              <a:t>Sql</a:t>
            </a:r>
            <a:r>
              <a:rPr lang="es-ES_tradnl" dirty="0" smtClean="0"/>
              <a:t> </a:t>
            </a:r>
            <a:r>
              <a:rPr lang="es-ES_tradnl" dirty="0" err="1" smtClean="0"/>
              <a:t>Injection</a:t>
            </a:r>
            <a:r>
              <a:rPr lang="es-ES_tradnl" dirty="0" smtClean="0"/>
              <a:t> – URL</a:t>
            </a:r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268760"/>
            <a:ext cx="7313088" cy="5103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CuadroTexto"/>
          <p:cNvSpPr txBox="1"/>
          <p:nvPr/>
        </p:nvSpPr>
        <p:spPr>
          <a:xfrm>
            <a:off x="1016700" y="83671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La víctima…</a:t>
            </a:r>
            <a:endParaRPr lang="es-ES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1268760"/>
            <a:ext cx="7648575" cy="2819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91680" y="3356992"/>
            <a:ext cx="6362700" cy="22002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59632" y="5085184"/>
            <a:ext cx="7696200" cy="1524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908720"/>
            <a:ext cx="7475438" cy="5400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683568" y="44624"/>
            <a:ext cx="8352928" cy="836854"/>
          </a:xfrm>
        </p:spPr>
        <p:txBody>
          <a:bodyPr/>
          <a:lstStyle/>
          <a:p>
            <a:r>
              <a:rPr lang="es-ES_tradnl" dirty="0" err="1" smtClean="0"/>
              <a:t>Sql</a:t>
            </a:r>
            <a:r>
              <a:rPr lang="es-ES_tradnl" dirty="0" smtClean="0"/>
              <a:t> </a:t>
            </a:r>
            <a:r>
              <a:rPr lang="es-ES_tradnl" dirty="0" err="1" smtClean="0"/>
              <a:t>Injection</a:t>
            </a:r>
            <a:r>
              <a:rPr lang="es-ES_tradnl" dirty="0" smtClean="0"/>
              <a:t> – URL</a:t>
            </a:r>
            <a:endParaRPr lang="es-E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908720"/>
            <a:ext cx="7475438" cy="5400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683568" y="44624"/>
            <a:ext cx="8352928" cy="836854"/>
          </a:xfrm>
        </p:spPr>
        <p:txBody>
          <a:bodyPr/>
          <a:lstStyle/>
          <a:p>
            <a:r>
              <a:rPr lang="es-ES_tradnl" dirty="0" err="1" smtClean="0"/>
              <a:t>Sql</a:t>
            </a:r>
            <a:r>
              <a:rPr lang="es-ES_tradnl" dirty="0" smtClean="0"/>
              <a:t> </a:t>
            </a:r>
            <a:r>
              <a:rPr lang="es-ES_tradnl" dirty="0" err="1" smtClean="0"/>
              <a:t>Injection</a:t>
            </a:r>
            <a:r>
              <a:rPr lang="es-ES_tradnl" dirty="0" smtClean="0"/>
              <a:t> – URL</a:t>
            </a:r>
            <a:endParaRPr lang="es-E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484784"/>
            <a:ext cx="8473716" cy="9361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908720"/>
            <a:ext cx="7475438" cy="5400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683568" y="44624"/>
            <a:ext cx="8352928" cy="836854"/>
          </a:xfrm>
        </p:spPr>
        <p:txBody>
          <a:bodyPr/>
          <a:lstStyle/>
          <a:p>
            <a:r>
              <a:rPr lang="es-ES_tradnl" dirty="0" err="1" smtClean="0"/>
              <a:t>Sql</a:t>
            </a:r>
            <a:r>
              <a:rPr lang="es-ES_tradnl" dirty="0" smtClean="0"/>
              <a:t> </a:t>
            </a:r>
            <a:r>
              <a:rPr lang="es-ES_tradnl" dirty="0" err="1" smtClean="0"/>
              <a:t>Injection</a:t>
            </a:r>
            <a:r>
              <a:rPr lang="es-ES_tradnl" dirty="0" smtClean="0"/>
              <a:t> – URL</a:t>
            </a:r>
            <a:endParaRPr lang="es-E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2996952"/>
            <a:ext cx="8044644" cy="18722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1484784"/>
            <a:ext cx="8473716" cy="9361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908720"/>
            <a:ext cx="7475438" cy="5400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683568" y="44624"/>
            <a:ext cx="8352928" cy="836854"/>
          </a:xfrm>
        </p:spPr>
        <p:txBody>
          <a:bodyPr/>
          <a:lstStyle/>
          <a:p>
            <a:r>
              <a:rPr lang="es-ES_tradnl" dirty="0" err="1" smtClean="0"/>
              <a:t>Sql</a:t>
            </a:r>
            <a:r>
              <a:rPr lang="es-ES_tradnl" dirty="0" smtClean="0"/>
              <a:t> </a:t>
            </a:r>
            <a:r>
              <a:rPr lang="es-ES_tradnl" dirty="0" err="1" smtClean="0"/>
              <a:t>Injection</a:t>
            </a:r>
            <a:r>
              <a:rPr lang="es-ES_tradnl" dirty="0" smtClean="0"/>
              <a:t> – URL</a:t>
            </a:r>
            <a:endParaRPr lang="es-E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2996952"/>
            <a:ext cx="8044644" cy="18722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1484784"/>
            <a:ext cx="8473716" cy="9361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15816" y="4293096"/>
            <a:ext cx="5796136" cy="236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980728"/>
            <a:ext cx="7944882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683568" y="44624"/>
            <a:ext cx="8352928" cy="836854"/>
          </a:xfrm>
        </p:spPr>
        <p:txBody>
          <a:bodyPr/>
          <a:lstStyle/>
          <a:p>
            <a:r>
              <a:rPr lang="es-ES_tradnl" dirty="0" err="1" smtClean="0"/>
              <a:t>Sql</a:t>
            </a:r>
            <a:r>
              <a:rPr lang="es-ES_tradnl" dirty="0" smtClean="0"/>
              <a:t> </a:t>
            </a:r>
            <a:r>
              <a:rPr lang="es-ES_tradnl" dirty="0" err="1" smtClean="0"/>
              <a:t>Injection</a:t>
            </a:r>
            <a:r>
              <a:rPr lang="es-ES_tradnl" dirty="0" smtClean="0"/>
              <a:t> – </a:t>
            </a:r>
            <a:r>
              <a:rPr lang="es-ES_tradnl" dirty="0" err="1" smtClean="0"/>
              <a:t>Headers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980728"/>
            <a:ext cx="7944882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683568" y="44624"/>
            <a:ext cx="8352928" cy="836854"/>
          </a:xfrm>
        </p:spPr>
        <p:txBody>
          <a:bodyPr/>
          <a:lstStyle/>
          <a:p>
            <a:r>
              <a:rPr lang="es-ES_tradnl" dirty="0" err="1" smtClean="0"/>
              <a:t>Sql</a:t>
            </a:r>
            <a:r>
              <a:rPr lang="es-ES_tradnl" dirty="0" smtClean="0"/>
              <a:t> </a:t>
            </a:r>
            <a:r>
              <a:rPr lang="es-ES_tradnl" dirty="0" err="1" smtClean="0"/>
              <a:t>Injection</a:t>
            </a:r>
            <a:r>
              <a:rPr lang="es-ES_tradnl" dirty="0" smtClean="0"/>
              <a:t> – </a:t>
            </a:r>
            <a:r>
              <a:rPr lang="es-ES_tradnl" dirty="0" err="1" smtClean="0"/>
              <a:t>Headers</a:t>
            </a:r>
            <a:endParaRPr lang="es-E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836712"/>
            <a:ext cx="7715250" cy="2657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980728"/>
            <a:ext cx="7944882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683568" y="44624"/>
            <a:ext cx="8352928" cy="836854"/>
          </a:xfrm>
        </p:spPr>
        <p:txBody>
          <a:bodyPr/>
          <a:lstStyle/>
          <a:p>
            <a:r>
              <a:rPr lang="es-ES_tradnl" dirty="0" err="1" smtClean="0"/>
              <a:t>Sql</a:t>
            </a:r>
            <a:r>
              <a:rPr lang="es-ES_tradnl" dirty="0" smtClean="0"/>
              <a:t> </a:t>
            </a:r>
            <a:r>
              <a:rPr lang="es-ES_tradnl" dirty="0" err="1" smtClean="0"/>
              <a:t>Injection</a:t>
            </a:r>
            <a:r>
              <a:rPr lang="es-ES_tradnl" dirty="0" smtClean="0"/>
              <a:t> – </a:t>
            </a:r>
            <a:r>
              <a:rPr lang="es-ES_tradnl" dirty="0" err="1" smtClean="0"/>
              <a:t>Headers</a:t>
            </a:r>
            <a:endParaRPr lang="es-E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836712"/>
            <a:ext cx="7715250" cy="2657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4005064"/>
            <a:ext cx="5429250" cy="2495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44624"/>
            <a:ext cx="9036496" cy="836854"/>
          </a:xfrm>
        </p:spPr>
        <p:txBody>
          <a:bodyPr/>
          <a:lstStyle/>
          <a:p>
            <a:r>
              <a:rPr lang="es-ES_tradnl" dirty="0" smtClean="0"/>
              <a:t>Google Hacking</a:t>
            </a:r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908720"/>
            <a:ext cx="6248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7824" y="1628800"/>
            <a:ext cx="35052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5 CuadroTexto"/>
          <p:cNvSpPr txBox="1"/>
          <p:nvPr/>
        </p:nvSpPr>
        <p:spPr>
          <a:xfrm>
            <a:off x="179512" y="6381328"/>
            <a:ext cx="8892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 smtClean="0"/>
              <a:t>Aplicaciones </a:t>
            </a:r>
            <a:r>
              <a:rPr lang="es-ES_tradnl" sz="1600" dirty="0" err="1" smtClean="0"/>
              <a:t>Laravel</a:t>
            </a:r>
            <a:endParaRPr lang="es-E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980728"/>
            <a:ext cx="7944882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683568" y="44624"/>
            <a:ext cx="8352928" cy="836854"/>
          </a:xfrm>
        </p:spPr>
        <p:txBody>
          <a:bodyPr/>
          <a:lstStyle/>
          <a:p>
            <a:r>
              <a:rPr lang="es-ES_tradnl" dirty="0" err="1" smtClean="0"/>
              <a:t>Sql</a:t>
            </a:r>
            <a:r>
              <a:rPr lang="es-ES_tradnl" dirty="0" smtClean="0"/>
              <a:t> </a:t>
            </a:r>
            <a:r>
              <a:rPr lang="es-ES_tradnl" dirty="0" err="1" smtClean="0"/>
              <a:t>Injection</a:t>
            </a:r>
            <a:r>
              <a:rPr lang="es-ES_tradnl" dirty="0" smtClean="0"/>
              <a:t> – </a:t>
            </a:r>
            <a:r>
              <a:rPr lang="es-ES_tradnl" dirty="0" err="1" smtClean="0"/>
              <a:t>Headers</a:t>
            </a:r>
            <a:endParaRPr lang="es-E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836712"/>
            <a:ext cx="7715250" cy="2657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4005064"/>
            <a:ext cx="5429250" cy="2495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2014" y="2996952"/>
            <a:ext cx="8442825" cy="2772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683568" y="44624"/>
            <a:ext cx="8352928" cy="836854"/>
          </a:xfrm>
        </p:spPr>
        <p:txBody>
          <a:bodyPr/>
          <a:lstStyle/>
          <a:p>
            <a:r>
              <a:rPr lang="es-ES_tradnl" dirty="0" err="1" smtClean="0"/>
              <a:t>Blind</a:t>
            </a:r>
            <a:r>
              <a:rPr lang="es-ES_tradnl" dirty="0" smtClean="0"/>
              <a:t> </a:t>
            </a:r>
            <a:r>
              <a:rPr lang="es-ES_tradnl" dirty="0" err="1" smtClean="0"/>
              <a:t>Sql</a:t>
            </a:r>
            <a:r>
              <a:rPr lang="es-ES_tradnl" dirty="0" smtClean="0"/>
              <a:t> </a:t>
            </a:r>
            <a:r>
              <a:rPr lang="es-ES_tradnl" dirty="0" err="1" smtClean="0"/>
              <a:t>Injection</a:t>
            </a:r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052736"/>
            <a:ext cx="7439025" cy="5095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683568" y="44624"/>
            <a:ext cx="8352928" cy="836854"/>
          </a:xfrm>
        </p:spPr>
        <p:txBody>
          <a:bodyPr/>
          <a:lstStyle/>
          <a:p>
            <a:r>
              <a:rPr lang="es-ES_tradnl" dirty="0" err="1" smtClean="0"/>
              <a:t>Blind</a:t>
            </a:r>
            <a:r>
              <a:rPr lang="es-ES_tradnl" dirty="0" smtClean="0"/>
              <a:t> </a:t>
            </a:r>
            <a:r>
              <a:rPr lang="es-ES_tradnl" dirty="0" err="1" smtClean="0"/>
              <a:t>Sql</a:t>
            </a:r>
            <a:r>
              <a:rPr lang="es-ES_tradnl" dirty="0" smtClean="0"/>
              <a:t> </a:t>
            </a:r>
            <a:r>
              <a:rPr lang="es-ES_tradnl" dirty="0" err="1" smtClean="0"/>
              <a:t>Injection</a:t>
            </a:r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700808"/>
            <a:ext cx="6984776" cy="46947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908720"/>
            <a:ext cx="8640960" cy="7031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683568" y="44624"/>
            <a:ext cx="8352928" cy="836854"/>
          </a:xfrm>
        </p:spPr>
        <p:txBody>
          <a:bodyPr/>
          <a:lstStyle/>
          <a:p>
            <a:r>
              <a:rPr lang="es-ES_tradnl" dirty="0" err="1" smtClean="0"/>
              <a:t>Blind</a:t>
            </a:r>
            <a:r>
              <a:rPr lang="es-ES_tradnl" dirty="0" smtClean="0"/>
              <a:t> </a:t>
            </a:r>
            <a:r>
              <a:rPr lang="es-ES_tradnl" dirty="0" err="1" smtClean="0"/>
              <a:t>Sql</a:t>
            </a:r>
            <a:r>
              <a:rPr lang="es-ES_tradnl" dirty="0" smtClean="0"/>
              <a:t> </a:t>
            </a:r>
            <a:r>
              <a:rPr lang="es-ES_tradnl" dirty="0" err="1" smtClean="0"/>
              <a:t>Injection</a:t>
            </a:r>
            <a:endParaRPr lang="es-ES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4615" y="1700808"/>
            <a:ext cx="7523809" cy="49685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927332"/>
            <a:ext cx="8712968" cy="7014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107504" y="44624"/>
            <a:ext cx="8928992" cy="648072"/>
          </a:xfrm>
        </p:spPr>
        <p:txBody>
          <a:bodyPr>
            <a:normAutofit fontScale="90000"/>
          </a:bodyPr>
          <a:lstStyle/>
          <a:p>
            <a:r>
              <a:rPr lang="es-ES_tradnl" dirty="0" err="1" smtClean="0"/>
              <a:t>Sql</a:t>
            </a:r>
            <a:r>
              <a:rPr lang="es-ES_tradnl" dirty="0" smtClean="0"/>
              <a:t> </a:t>
            </a:r>
            <a:r>
              <a:rPr lang="es-ES_tradnl" dirty="0" err="1" smtClean="0"/>
              <a:t>Injection</a:t>
            </a:r>
            <a:r>
              <a:rPr lang="es-ES_tradnl" dirty="0" smtClean="0"/>
              <a:t> – Solución</a:t>
            </a:r>
            <a:endParaRPr lang="es-ES" dirty="0"/>
          </a:p>
        </p:txBody>
      </p:sp>
      <p:sp>
        <p:nvSpPr>
          <p:cNvPr id="5" name="4 CuadroTexto"/>
          <p:cNvSpPr txBox="1"/>
          <p:nvPr/>
        </p:nvSpPr>
        <p:spPr>
          <a:xfrm>
            <a:off x="1115616" y="763141"/>
            <a:ext cx="358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Utilizar consultas </a:t>
            </a:r>
            <a:r>
              <a:rPr lang="es-ES_tradnl" dirty="0" err="1" smtClean="0"/>
              <a:t>parametrizadas</a:t>
            </a:r>
            <a:endParaRPr lang="es-E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1267197"/>
            <a:ext cx="5438775" cy="2809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" name="6 CuadroTexto"/>
          <p:cNvSpPr txBox="1"/>
          <p:nvPr/>
        </p:nvSpPr>
        <p:spPr>
          <a:xfrm>
            <a:off x="1115616" y="5642664"/>
            <a:ext cx="6930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Asignar privilegios adecuados a los usuarios de consulta de datos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1115616" y="4346520"/>
            <a:ext cx="4643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Validar los datos introducidos por el usuario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115616" y="4778568"/>
            <a:ext cx="7806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Sustituir o eliminar cadenas peligrosas al construir  consultas SQL al vuelo</a:t>
            </a:r>
            <a:endParaRPr lang="es-ES" dirty="0"/>
          </a:p>
        </p:txBody>
      </p:sp>
      <p:sp>
        <p:nvSpPr>
          <p:cNvPr id="10" name="9 CuadroTexto"/>
          <p:cNvSpPr txBox="1"/>
          <p:nvPr/>
        </p:nvSpPr>
        <p:spPr>
          <a:xfrm>
            <a:off x="1115616" y="5210616"/>
            <a:ext cx="545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No revelar información de error de la base de datos</a:t>
            </a:r>
            <a:endParaRPr lang="es-ES" dirty="0"/>
          </a:p>
        </p:txBody>
      </p:sp>
      <p:sp>
        <p:nvSpPr>
          <p:cNvPr id="11" name="10 CuadroTexto"/>
          <p:cNvSpPr txBox="1"/>
          <p:nvPr/>
        </p:nvSpPr>
        <p:spPr>
          <a:xfrm>
            <a:off x="1115616" y="6084004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Revisar los </a:t>
            </a:r>
            <a:r>
              <a:rPr lang="es-ES_tradnl" dirty="0" err="1" smtClean="0"/>
              <a:t>logs</a:t>
            </a:r>
            <a:r>
              <a:rPr lang="es-ES_tradnl" dirty="0" smtClean="0"/>
              <a:t> de consulta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107504" y="44624"/>
            <a:ext cx="8928992" cy="648072"/>
          </a:xfrm>
        </p:spPr>
        <p:txBody>
          <a:bodyPr>
            <a:normAutofit fontScale="90000"/>
          </a:bodyPr>
          <a:lstStyle/>
          <a:p>
            <a:r>
              <a:rPr lang="es-ES_tradnl" dirty="0" err="1" smtClean="0"/>
              <a:t>Sql</a:t>
            </a:r>
            <a:r>
              <a:rPr lang="es-ES_tradnl" dirty="0" smtClean="0"/>
              <a:t> </a:t>
            </a:r>
            <a:r>
              <a:rPr lang="es-ES_tradnl" dirty="0" err="1" smtClean="0"/>
              <a:t>Injection</a:t>
            </a:r>
            <a:r>
              <a:rPr lang="es-ES_tradnl" dirty="0" smtClean="0"/>
              <a:t> – Por favor, formación</a:t>
            </a:r>
            <a:endParaRPr lang="es-E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908720"/>
            <a:ext cx="5567139" cy="53926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5 Rectángulo"/>
          <p:cNvSpPr/>
          <p:nvPr/>
        </p:nvSpPr>
        <p:spPr>
          <a:xfrm>
            <a:off x="0" y="6505599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400" dirty="0" smtClean="0"/>
              <a:t>http://www.neerajcodesolutions.com/2015/01/how-to-send-forgot-password-link-on.html</a:t>
            </a:r>
            <a:endParaRPr lang="es-E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323528" y="44624"/>
            <a:ext cx="8712968" cy="836854"/>
          </a:xfrm>
        </p:spPr>
        <p:txBody>
          <a:bodyPr>
            <a:normAutofit fontScale="90000"/>
          </a:bodyPr>
          <a:lstStyle/>
          <a:p>
            <a:r>
              <a:rPr lang="es-ES_tradnl" dirty="0" err="1" smtClean="0"/>
              <a:t>Sql</a:t>
            </a:r>
            <a:r>
              <a:rPr lang="es-ES_tradnl" dirty="0" smtClean="0"/>
              <a:t> </a:t>
            </a:r>
            <a:r>
              <a:rPr lang="es-ES_tradnl" dirty="0" err="1" smtClean="0"/>
              <a:t>Injection</a:t>
            </a:r>
            <a:r>
              <a:rPr lang="es-ES_tradnl" dirty="0" smtClean="0"/>
              <a:t> no sólo afecta a la web</a:t>
            </a:r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980728"/>
            <a:ext cx="6162675" cy="5162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" name="6 Rectángulo"/>
          <p:cNvSpPr/>
          <p:nvPr/>
        </p:nvSpPr>
        <p:spPr>
          <a:xfrm>
            <a:off x="0" y="638132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smtClean="0"/>
              <a:t>https://unaaldia.hispasec.com/2019/09/bypass-mediante-sql-injection-en-alexa.html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683568" y="44624"/>
            <a:ext cx="8352928" cy="836854"/>
          </a:xfrm>
        </p:spPr>
        <p:txBody>
          <a:bodyPr/>
          <a:lstStyle/>
          <a:p>
            <a:r>
              <a:rPr lang="es-ES_tradnl" dirty="0" err="1" smtClean="0"/>
              <a:t>Blind</a:t>
            </a:r>
            <a:r>
              <a:rPr lang="es-ES_tradnl" dirty="0" smtClean="0"/>
              <a:t> </a:t>
            </a:r>
            <a:r>
              <a:rPr lang="es-ES_tradnl" dirty="0" err="1" smtClean="0"/>
              <a:t>Sql</a:t>
            </a:r>
            <a:r>
              <a:rPr lang="es-ES_tradnl" dirty="0" smtClean="0"/>
              <a:t> </a:t>
            </a:r>
            <a:r>
              <a:rPr lang="es-ES_tradnl" dirty="0" err="1" smtClean="0"/>
              <a:t>Injection</a:t>
            </a:r>
            <a:r>
              <a:rPr lang="es-ES_tradnl" dirty="0" smtClean="0"/>
              <a:t> - Aplicaciones</a:t>
            </a:r>
            <a:endParaRPr lang="es-E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58949" y="1041657"/>
            <a:ext cx="6225419" cy="52676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" name="6 Rectángulo"/>
          <p:cNvSpPr/>
          <p:nvPr/>
        </p:nvSpPr>
        <p:spPr>
          <a:xfrm>
            <a:off x="0" y="6444044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smtClean="0"/>
              <a:t>http://sqlmap.org/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3068960"/>
            <a:ext cx="9144000" cy="836854"/>
          </a:xfrm>
        </p:spPr>
        <p:txBody>
          <a:bodyPr/>
          <a:lstStyle/>
          <a:p>
            <a:pPr algn="ctr"/>
            <a:r>
              <a:rPr lang="es-ES_tradnl" dirty="0" smtClean="0"/>
              <a:t>Reverse </a:t>
            </a:r>
            <a:r>
              <a:rPr lang="es-ES_tradnl" dirty="0" err="1" smtClean="0"/>
              <a:t>tabnabbing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683568" y="44624"/>
            <a:ext cx="8352928" cy="836854"/>
          </a:xfrm>
        </p:spPr>
        <p:txBody>
          <a:bodyPr/>
          <a:lstStyle/>
          <a:p>
            <a:r>
              <a:rPr lang="es-ES_tradnl" dirty="0" smtClean="0"/>
              <a:t>Reverse </a:t>
            </a:r>
            <a:r>
              <a:rPr lang="es-ES_tradnl" dirty="0" err="1" smtClean="0"/>
              <a:t>tabnabbing</a:t>
            </a:r>
            <a:endParaRPr lang="es-ES" dirty="0"/>
          </a:p>
        </p:txBody>
      </p:sp>
      <p:sp>
        <p:nvSpPr>
          <p:cNvPr id="5" name="4 CuadroTexto"/>
          <p:cNvSpPr txBox="1"/>
          <p:nvPr/>
        </p:nvSpPr>
        <p:spPr>
          <a:xfrm>
            <a:off x="1403648" y="1619508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Las páginas que se vinculan con </a:t>
            </a:r>
            <a:r>
              <a:rPr lang="es-ES_tradnl" b="1" dirty="0" smtClean="0">
                <a:solidFill>
                  <a:srgbClr val="0070C0"/>
                </a:solidFill>
              </a:rPr>
              <a:t>target = ‘_</a:t>
            </a:r>
            <a:r>
              <a:rPr lang="es-ES_tradnl" b="1" dirty="0" err="1" smtClean="0">
                <a:solidFill>
                  <a:srgbClr val="0070C0"/>
                </a:solidFill>
              </a:rPr>
              <a:t>blank</a:t>
            </a:r>
            <a:r>
              <a:rPr lang="es-ES_tradnl" b="1" dirty="0" smtClean="0">
                <a:solidFill>
                  <a:srgbClr val="0070C0"/>
                </a:solidFill>
              </a:rPr>
              <a:t>’ </a:t>
            </a:r>
            <a:r>
              <a:rPr lang="es-ES_tradnl" dirty="0" smtClean="0"/>
              <a:t>obtienen un vínculo a la página gracias al objeto</a:t>
            </a:r>
            <a:r>
              <a:rPr lang="es-ES_tradnl" b="1" dirty="0" smtClean="0"/>
              <a:t> </a:t>
            </a:r>
            <a:r>
              <a:rPr lang="es-ES_tradnl" b="1" dirty="0" err="1" smtClean="0">
                <a:solidFill>
                  <a:srgbClr val="0070C0"/>
                </a:solidFill>
              </a:rPr>
              <a:t>window.opener</a:t>
            </a:r>
            <a:r>
              <a:rPr lang="es-ES_tradnl" dirty="0" smtClean="0"/>
              <a:t>.</a:t>
            </a:r>
            <a:endParaRPr lang="es-ES" dirty="0"/>
          </a:p>
        </p:txBody>
      </p:sp>
      <p:sp>
        <p:nvSpPr>
          <p:cNvPr id="6" name="5 CuadroTexto"/>
          <p:cNvSpPr txBox="1"/>
          <p:nvPr/>
        </p:nvSpPr>
        <p:spPr>
          <a:xfrm>
            <a:off x="1403648" y="2607295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El destino, puede cambiar </a:t>
            </a:r>
            <a:r>
              <a:rPr lang="es-ES_tradnl" b="1" dirty="0" err="1" smtClean="0">
                <a:solidFill>
                  <a:srgbClr val="0070C0"/>
                </a:solidFill>
              </a:rPr>
              <a:t>window.opener.location</a:t>
            </a:r>
            <a:r>
              <a:rPr lang="es-ES_tradnl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_tradnl" dirty="0" smtClean="0"/>
              <a:t>a cualquier otra página.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1403648" y="3595082"/>
            <a:ext cx="7344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No es necesario que el sitio original esté comprometido, simplemente que permita a los usuarios almacenar direcciones y se abran con </a:t>
            </a:r>
            <a:r>
              <a:rPr lang="es-ES_tradnl" b="1" dirty="0" smtClean="0">
                <a:solidFill>
                  <a:srgbClr val="0070C0"/>
                </a:solidFill>
              </a:rPr>
              <a:t>target = ‘_</a:t>
            </a:r>
            <a:r>
              <a:rPr lang="es-ES_tradnl" b="1" dirty="0" err="1" smtClean="0">
                <a:solidFill>
                  <a:srgbClr val="0070C0"/>
                </a:solidFill>
              </a:rPr>
              <a:t>blank</a:t>
            </a:r>
            <a:r>
              <a:rPr lang="es-ES_tradnl" dirty="0" smtClean="0">
                <a:solidFill>
                  <a:srgbClr val="0070C0"/>
                </a:solidFill>
              </a:rPr>
              <a:t>’</a:t>
            </a:r>
            <a:r>
              <a:rPr lang="es-ES_tradnl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403648" y="4859868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CORS no se aplica a este tipo de enlaces.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72008" y="6309320"/>
            <a:ext cx="9036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b="1" dirty="0" smtClean="0"/>
              <a:t>Demo </a:t>
            </a:r>
            <a:r>
              <a:rPr lang="es-ES" b="1" dirty="0" smtClean="0">
                <a:sym typeface="Wingdings" pitchFamily="2" charset="2"/>
              </a:rPr>
              <a:t></a:t>
            </a:r>
            <a:r>
              <a:rPr lang="es-ES" b="1" dirty="0" smtClean="0"/>
              <a:t> </a:t>
            </a:r>
            <a:r>
              <a:rPr lang="es-ES" dirty="0" smtClean="0"/>
              <a:t>https://mathiasbynens.github.io/rel-noopener/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44624"/>
            <a:ext cx="9036496" cy="836854"/>
          </a:xfrm>
        </p:spPr>
        <p:txBody>
          <a:bodyPr/>
          <a:lstStyle/>
          <a:p>
            <a:r>
              <a:rPr lang="es-ES_tradnl" dirty="0" smtClean="0"/>
              <a:t>Google Hacking</a:t>
            </a:r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980728"/>
            <a:ext cx="57912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1628800"/>
            <a:ext cx="6912768" cy="50582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683568" y="44624"/>
            <a:ext cx="8352928" cy="836854"/>
          </a:xfrm>
        </p:spPr>
        <p:txBody>
          <a:bodyPr/>
          <a:lstStyle/>
          <a:p>
            <a:r>
              <a:rPr lang="es-ES_tradnl" dirty="0" smtClean="0"/>
              <a:t>Reverse </a:t>
            </a:r>
            <a:r>
              <a:rPr lang="es-ES_tradnl" dirty="0" err="1" smtClean="0"/>
              <a:t>tabnabbing</a:t>
            </a:r>
            <a:endParaRPr lang="es-ES" dirty="0"/>
          </a:p>
        </p:txBody>
      </p:sp>
      <p:sp>
        <p:nvSpPr>
          <p:cNvPr id="10" name="9 CuadroTexto"/>
          <p:cNvSpPr txBox="1"/>
          <p:nvPr/>
        </p:nvSpPr>
        <p:spPr>
          <a:xfrm>
            <a:off x="1043608" y="908720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La víctima …</a:t>
            </a:r>
            <a:endParaRPr lang="es-E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340768"/>
            <a:ext cx="7390446" cy="4832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683568" y="44624"/>
            <a:ext cx="8352928" cy="836854"/>
          </a:xfrm>
        </p:spPr>
        <p:txBody>
          <a:bodyPr/>
          <a:lstStyle/>
          <a:p>
            <a:r>
              <a:rPr lang="es-ES_tradnl" dirty="0" smtClean="0"/>
              <a:t>Reverse </a:t>
            </a:r>
            <a:r>
              <a:rPr lang="es-ES_tradnl" dirty="0" err="1" smtClean="0"/>
              <a:t>tabnabbing</a:t>
            </a:r>
            <a:endParaRPr lang="es-ES" dirty="0"/>
          </a:p>
        </p:txBody>
      </p:sp>
      <p:sp>
        <p:nvSpPr>
          <p:cNvPr id="10" name="9 CuadroTexto"/>
          <p:cNvSpPr txBox="1"/>
          <p:nvPr/>
        </p:nvSpPr>
        <p:spPr>
          <a:xfrm>
            <a:off x="1043608" y="908720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La víctima …</a:t>
            </a:r>
            <a:endParaRPr lang="es-E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39" y="1340768"/>
            <a:ext cx="7487969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683568" y="44624"/>
            <a:ext cx="8352928" cy="836854"/>
          </a:xfrm>
        </p:spPr>
        <p:txBody>
          <a:bodyPr/>
          <a:lstStyle/>
          <a:p>
            <a:r>
              <a:rPr lang="es-ES_tradnl" dirty="0" smtClean="0"/>
              <a:t>Reverse </a:t>
            </a:r>
            <a:r>
              <a:rPr lang="es-ES_tradnl" dirty="0" err="1" smtClean="0"/>
              <a:t>tabnabbing</a:t>
            </a:r>
            <a:endParaRPr lang="es-ES" dirty="0"/>
          </a:p>
        </p:txBody>
      </p:sp>
      <p:sp>
        <p:nvSpPr>
          <p:cNvPr id="10" name="9 CuadroTexto"/>
          <p:cNvSpPr txBox="1"/>
          <p:nvPr/>
        </p:nvSpPr>
        <p:spPr>
          <a:xfrm>
            <a:off x="1043608" y="908720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La víctima …</a:t>
            </a:r>
            <a:endParaRPr lang="es-E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340768"/>
            <a:ext cx="7487969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6017" y="2564904"/>
            <a:ext cx="8526463" cy="2276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340768"/>
            <a:ext cx="8139261" cy="5338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2145" y="1340768"/>
            <a:ext cx="8120335" cy="53285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683568" y="44624"/>
            <a:ext cx="8352928" cy="836854"/>
          </a:xfrm>
        </p:spPr>
        <p:txBody>
          <a:bodyPr/>
          <a:lstStyle/>
          <a:p>
            <a:r>
              <a:rPr lang="es-ES_tradnl" dirty="0" smtClean="0"/>
              <a:t>Reverse </a:t>
            </a:r>
            <a:r>
              <a:rPr lang="es-ES_tradnl" dirty="0" err="1" smtClean="0"/>
              <a:t>tabnabbing</a:t>
            </a:r>
            <a:endParaRPr lang="es-ES" dirty="0"/>
          </a:p>
        </p:txBody>
      </p:sp>
      <p:sp>
        <p:nvSpPr>
          <p:cNvPr id="10" name="9 CuadroTexto"/>
          <p:cNvSpPr txBox="1"/>
          <p:nvPr/>
        </p:nvSpPr>
        <p:spPr>
          <a:xfrm>
            <a:off x="1043608" y="90872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El atacante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340768"/>
            <a:ext cx="8139261" cy="5338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2145" y="1340768"/>
            <a:ext cx="8120335" cy="53285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683568" y="44624"/>
            <a:ext cx="8352928" cy="836854"/>
          </a:xfrm>
        </p:spPr>
        <p:txBody>
          <a:bodyPr/>
          <a:lstStyle/>
          <a:p>
            <a:r>
              <a:rPr lang="es-ES_tradnl" dirty="0" smtClean="0"/>
              <a:t>Reverse </a:t>
            </a:r>
            <a:r>
              <a:rPr lang="es-ES_tradnl" dirty="0" err="1" smtClean="0"/>
              <a:t>tabnabbing</a:t>
            </a:r>
            <a:endParaRPr lang="es-E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3648" y="3140968"/>
            <a:ext cx="6655296" cy="16638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" name="6 CuadroTexto"/>
          <p:cNvSpPr txBox="1"/>
          <p:nvPr/>
        </p:nvSpPr>
        <p:spPr>
          <a:xfrm>
            <a:off x="1043608" y="90872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El atacante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683568" y="44624"/>
            <a:ext cx="8352928" cy="836854"/>
          </a:xfrm>
        </p:spPr>
        <p:txBody>
          <a:bodyPr/>
          <a:lstStyle/>
          <a:p>
            <a:r>
              <a:rPr lang="es-ES_tradnl" dirty="0" smtClean="0"/>
              <a:t>Reverse </a:t>
            </a:r>
            <a:r>
              <a:rPr lang="es-ES_tradnl" dirty="0" err="1" smtClean="0"/>
              <a:t>tabnabbing</a:t>
            </a:r>
            <a:endParaRPr lang="es-ES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332768"/>
            <a:ext cx="8136904" cy="53365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4 CuadroTexto"/>
          <p:cNvSpPr txBox="1"/>
          <p:nvPr/>
        </p:nvSpPr>
        <p:spPr>
          <a:xfrm>
            <a:off x="1043608" y="90872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El atacante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683568" y="44624"/>
            <a:ext cx="8352928" cy="836854"/>
          </a:xfrm>
        </p:spPr>
        <p:txBody>
          <a:bodyPr/>
          <a:lstStyle/>
          <a:p>
            <a:r>
              <a:rPr lang="es-ES_tradnl" dirty="0" smtClean="0"/>
              <a:t>Reverse </a:t>
            </a:r>
            <a:r>
              <a:rPr lang="es-ES_tradnl" dirty="0" err="1" smtClean="0"/>
              <a:t>tabnabbing</a:t>
            </a:r>
            <a:r>
              <a:rPr lang="es-ES_tradnl" dirty="0" smtClean="0"/>
              <a:t> - Solución</a:t>
            </a:r>
            <a:endParaRPr lang="es-ES" dirty="0"/>
          </a:p>
        </p:txBody>
      </p:sp>
      <p:sp>
        <p:nvSpPr>
          <p:cNvPr id="6" name="5 CuadroTexto"/>
          <p:cNvSpPr txBox="1"/>
          <p:nvPr/>
        </p:nvSpPr>
        <p:spPr>
          <a:xfrm>
            <a:off x="0" y="119675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 smtClean="0"/>
              <a:t>Utilizar </a:t>
            </a:r>
            <a:r>
              <a:rPr lang="es-ES_tradnl" b="1" dirty="0" err="1" smtClean="0">
                <a:solidFill>
                  <a:srgbClr val="0070C0"/>
                </a:solidFill>
              </a:rPr>
              <a:t>rel</a:t>
            </a:r>
            <a:r>
              <a:rPr lang="es-ES_tradnl" b="1" dirty="0" smtClean="0">
                <a:solidFill>
                  <a:srgbClr val="0070C0"/>
                </a:solidFill>
              </a:rPr>
              <a:t> = “</a:t>
            </a:r>
            <a:r>
              <a:rPr lang="es-ES_tradnl" b="1" dirty="0" err="1" smtClean="0">
                <a:solidFill>
                  <a:srgbClr val="0070C0"/>
                </a:solidFill>
              </a:rPr>
              <a:t>noopener</a:t>
            </a:r>
            <a:r>
              <a:rPr lang="es-ES_tradnl" b="1" dirty="0" smtClean="0">
                <a:solidFill>
                  <a:srgbClr val="0070C0"/>
                </a:solidFill>
              </a:rPr>
              <a:t>” </a:t>
            </a:r>
            <a:r>
              <a:rPr lang="es-ES_tradnl" dirty="0" smtClean="0"/>
              <a:t>o </a:t>
            </a:r>
            <a:r>
              <a:rPr lang="es-ES_tradnl" b="1" dirty="0" err="1" smtClean="0">
                <a:solidFill>
                  <a:srgbClr val="0070C0"/>
                </a:solidFill>
              </a:rPr>
              <a:t>rel</a:t>
            </a:r>
            <a:r>
              <a:rPr lang="es-ES_tradnl" b="1" dirty="0" smtClean="0">
                <a:solidFill>
                  <a:srgbClr val="0070C0"/>
                </a:solidFill>
              </a:rPr>
              <a:t> = “</a:t>
            </a:r>
            <a:r>
              <a:rPr lang="es-ES_tradnl" b="1" dirty="0" err="1" smtClean="0">
                <a:solidFill>
                  <a:srgbClr val="0070C0"/>
                </a:solidFill>
              </a:rPr>
              <a:t>noreferrer</a:t>
            </a:r>
            <a:r>
              <a:rPr lang="es-ES_tradnl" b="1" dirty="0" smtClean="0">
                <a:solidFill>
                  <a:srgbClr val="0070C0"/>
                </a:solidFill>
              </a:rPr>
              <a:t>” </a:t>
            </a:r>
            <a:r>
              <a:rPr lang="es-ES_tradnl" dirty="0" smtClean="0"/>
              <a:t>en los vínculos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700808"/>
            <a:ext cx="8784976" cy="1162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683568" y="44624"/>
            <a:ext cx="8352928" cy="836854"/>
          </a:xfrm>
        </p:spPr>
        <p:txBody>
          <a:bodyPr/>
          <a:lstStyle/>
          <a:p>
            <a:r>
              <a:rPr lang="es-ES_tradnl" dirty="0" smtClean="0"/>
              <a:t>Reverse </a:t>
            </a:r>
            <a:r>
              <a:rPr lang="es-ES_tradnl" dirty="0" err="1" smtClean="0"/>
              <a:t>tabnabbing</a:t>
            </a:r>
            <a:r>
              <a:rPr lang="es-ES_tradnl" dirty="0" smtClean="0"/>
              <a:t> - Solución</a:t>
            </a:r>
            <a:endParaRPr lang="es-ES" dirty="0"/>
          </a:p>
        </p:txBody>
      </p:sp>
      <p:sp>
        <p:nvSpPr>
          <p:cNvPr id="6" name="5 CuadroTexto"/>
          <p:cNvSpPr txBox="1"/>
          <p:nvPr/>
        </p:nvSpPr>
        <p:spPr>
          <a:xfrm>
            <a:off x="0" y="119675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 smtClean="0"/>
              <a:t>Utilizar </a:t>
            </a:r>
            <a:r>
              <a:rPr lang="es-ES_tradnl" b="1" dirty="0" err="1" smtClean="0">
                <a:solidFill>
                  <a:srgbClr val="0070C0"/>
                </a:solidFill>
              </a:rPr>
              <a:t>rel</a:t>
            </a:r>
            <a:r>
              <a:rPr lang="es-ES_tradnl" b="1" dirty="0" smtClean="0">
                <a:solidFill>
                  <a:srgbClr val="0070C0"/>
                </a:solidFill>
              </a:rPr>
              <a:t> = “</a:t>
            </a:r>
            <a:r>
              <a:rPr lang="es-ES_tradnl" b="1" dirty="0" err="1" smtClean="0">
                <a:solidFill>
                  <a:srgbClr val="0070C0"/>
                </a:solidFill>
              </a:rPr>
              <a:t>noopener</a:t>
            </a:r>
            <a:r>
              <a:rPr lang="es-ES_tradnl" b="1" dirty="0" smtClean="0">
                <a:solidFill>
                  <a:srgbClr val="0070C0"/>
                </a:solidFill>
              </a:rPr>
              <a:t>” </a:t>
            </a:r>
            <a:r>
              <a:rPr lang="es-ES_tradnl" dirty="0" smtClean="0"/>
              <a:t>o </a:t>
            </a:r>
            <a:r>
              <a:rPr lang="es-ES_tradnl" b="1" dirty="0" err="1" smtClean="0">
                <a:solidFill>
                  <a:srgbClr val="0070C0"/>
                </a:solidFill>
              </a:rPr>
              <a:t>rel</a:t>
            </a:r>
            <a:r>
              <a:rPr lang="es-ES_tradnl" b="1" dirty="0" smtClean="0">
                <a:solidFill>
                  <a:srgbClr val="0070C0"/>
                </a:solidFill>
              </a:rPr>
              <a:t> = “</a:t>
            </a:r>
            <a:r>
              <a:rPr lang="es-ES_tradnl" b="1" dirty="0" err="1" smtClean="0">
                <a:solidFill>
                  <a:srgbClr val="0070C0"/>
                </a:solidFill>
              </a:rPr>
              <a:t>noreferrer</a:t>
            </a:r>
            <a:r>
              <a:rPr lang="es-ES_tradnl" b="1" dirty="0" smtClean="0">
                <a:solidFill>
                  <a:srgbClr val="0070C0"/>
                </a:solidFill>
              </a:rPr>
              <a:t>” </a:t>
            </a:r>
            <a:r>
              <a:rPr lang="es-ES_tradnl" dirty="0" smtClean="0"/>
              <a:t>en los vínculos</a:t>
            </a:r>
          </a:p>
        </p:txBody>
      </p:sp>
      <p:sp>
        <p:nvSpPr>
          <p:cNvPr id="7" name="6 Rectángulo"/>
          <p:cNvSpPr/>
          <p:nvPr/>
        </p:nvSpPr>
        <p:spPr>
          <a:xfrm>
            <a:off x="0" y="3717032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dirty="0" smtClean="0"/>
              <a:t>Con </a:t>
            </a:r>
            <a:r>
              <a:rPr lang="es-ES_tradnl" dirty="0" err="1" smtClean="0"/>
              <a:t>JavaScript</a:t>
            </a:r>
            <a:r>
              <a:rPr lang="es-ES_tradnl" dirty="0" smtClean="0"/>
              <a:t> eliminar la referencia a </a:t>
            </a:r>
            <a:r>
              <a:rPr lang="es-ES_tradnl" b="1" dirty="0" err="1" smtClean="0">
                <a:solidFill>
                  <a:srgbClr val="0070C0"/>
                </a:solidFill>
              </a:rPr>
              <a:t>window.opener</a:t>
            </a:r>
            <a:endParaRPr lang="es-ES" b="1" dirty="0">
              <a:solidFill>
                <a:srgbClr val="0070C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700808"/>
            <a:ext cx="8784976" cy="1162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888" y="4267175"/>
            <a:ext cx="2505075" cy="962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5559896"/>
            <a:ext cx="87249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251520" y="44624"/>
            <a:ext cx="8784976" cy="836854"/>
          </a:xfrm>
        </p:spPr>
        <p:txBody>
          <a:bodyPr>
            <a:normAutofit/>
          </a:bodyPr>
          <a:lstStyle/>
          <a:p>
            <a:r>
              <a:rPr lang="es-ES_tradnl" dirty="0" smtClean="0"/>
              <a:t>Reverse </a:t>
            </a:r>
            <a:r>
              <a:rPr lang="es-ES_tradnl" dirty="0" err="1" smtClean="0"/>
              <a:t>tabnabbing</a:t>
            </a:r>
            <a:r>
              <a:rPr lang="es-ES_tradnl" dirty="0" smtClean="0"/>
              <a:t> - Solución</a:t>
            </a:r>
            <a:endParaRPr lang="es-E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556792"/>
            <a:ext cx="7200800" cy="472264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6117" y="1556792"/>
            <a:ext cx="7556363" cy="51208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6346" y="2708920"/>
            <a:ext cx="8820150" cy="6667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496" y="4557117"/>
            <a:ext cx="9048750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251520" y="44624"/>
            <a:ext cx="8784976" cy="836854"/>
          </a:xfrm>
        </p:spPr>
        <p:txBody>
          <a:bodyPr>
            <a:normAutofit/>
          </a:bodyPr>
          <a:lstStyle/>
          <a:p>
            <a:r>
              <a:rPr lang="es-ES_tradnl" dirty="0" smtClean="0"/>
              <a:t>Reverse </a:t>
            </a:r>
            <a:r>
              <a:rPr lang="es-ES_tradnl" dirty="0" err="1" smtClean="0"/>
              <a:t>tabnabbing</a:t>
            </a:r>
            <a:r>
              <a:rPr lang="es-ES_tradnl" dirty="0" smtClean="0"/>
              <a:t> - Solución</a:t>
            </a:r>
            <a:endParaRPr lang="es-ES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052736"/>
            <a:ext cx="7776864" cy="525864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io">
  <a:themeElements>
    <a:clrScheme name="Solsticio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io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io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olsticio">
    <a:dk1>
      <a:sysClr val="windowText" lastClr="000000"/>
    </a:dk1>
    <a:lt1>
      <a:sysClr val="window" lastClr="FFFFFF"/>
    </a:lt1>
    <a:dk2>
      <a:srgbClr val="4F271C"/>
    </a:dk2>
    <a:lt2>
      <a:srgbClr val="E7DEC9"/>
    </a:lt2>
    <a:accent1>
      <a:srgbClr val="3891A7"/>
    </a:accent1>
    <a:accent2>
      <a:srgbClr val="FEB80A"/>
    </a:accent2>
    <a:accent3>
      <a:srgbClr val="C32D2E"/>
    </a:accent3>
    <a:accent4>
      <a:srgbClr val="84AA33"/>
    </a:accent4>
    <a:accent5>
      <a:srgbClr val="964305"/>
    </a:accent5>
    <a:accent6>
      <a:srgbClr val="475A8D"/>
    </a:accent6>
    <a:hlink>
      <a:srgbClr val="8DC765"/>
    </a:hlink>
    <a:folHlink>
      <a:srgbClr val="AA8A1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6740</TotalTime>
  <Words>2351</Words>
  <Application>Microsoft Office PowerPoint</Application>
  <PresentationFormat>Presentación en pantalla (4:3)</PresentationFormat>
  <Paragraphs>395</Paragraphs>
  <Slides>170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170</vt:i4>
      </vt:variant>
    </vt:vector>
  </HeadingPairs>
  <TitlesOfParts>
    <vt:vector size="171" baseType="lpstr">
      <vt:lpstr>Solsticio</vt:lpstr>
      <vt:lpstr>Diapositiva 1</vt:lpstr>
      <vt:lpstr>Si buscas, encuentras</vt:lpstr>
      <vt:lpstr>Google Hacking</vt:lpstr>
      <vt:lpstr>Google Hacking</vt:lpstr>
      <vt:lpstr>Google Hacking</vt:lpstr>
      <vt:lpstr>Google Hacking</vt:lpstr>
      <vt:lpstr>Google Hacking</vt:lpstr>
      <vt:lpstr>Google Hacking</vt:lpstr>
      <vt:lpstr>Google Hacking</vt:lpstr>
      <vt:lpstr>Google Hacking</vt:lpstr>
      <vt:lpstr>Google Hacking</vt:lpstr>
      <vt:lpstr>Google Hacking</vt:lpstr>
      <vt:lpstr>Google Hacking</vt:lpstr>
      <vt:lpstr>Google Hacking</vt:lpstr>
      <vt:lpstr>Shodan</vt:lpstr>
      <vt:lpstr>Shodan</vt:lpstr>
      <vt:lpstr>Shodan</vt:lpstr>
      <vt:lpstr>Shodan</vt:lpstr>
      <vt:lpstr>Shodan</vt:lpstr>
      <vt:lpstr>Shodan</vt:lpstr>
      <vt:lpstr>Shodan</vt:lpstr>
      <vt:lpstr>Shodan</vt:lpstr>
      <vt:lpstr>Shodan</vt:lpstr>
      <vt:lpstr>Shodan</vt:lpstr>
      <vt:lpstr>Shodan</vt:lpstr>
      <vt:lpstr>Shodan</vt:lpstr>
      <vt:lpstr>Shodan</vt:lpstr>
      <vt:lpstr>Shodan</vt:lpstr>
      <vt:lpstr>Mínima visibilidad</vt:lpstr>
      <vt:lpstr>Logs</vt:lpstr>
      <vt:lpstr>Logs</vt:lpstr>
      <vt:lpstr>Tratamiento de errores - Excepciones </vt:lpstr>
      <vt:lpstr>Almacenes de código fuente</vt:lpstr>
      <vt:lpstr>Almacenes de código fuente</vt:lpstr>
      <vt:lpstr>Ocultar cabeceras de servidor</vt:lpstr>
      <vt:lpstr>Ocultar cabeceras de servidor</vt:lpstr>
      <vt:lpstr>Ocultar cabeceras de servidor</vt:lpstr>
      <vt:lpstr>Diapositiva 38</vt:lpstr>
      <vt:lpstr>Diapositiva 39</vt:lpstr>
      <vt:lpstr>Diapositiva 40</vt:lpstr>
      <vt:lpstr>Diapositiva 41</vt:lpstr>
      <vt:lpstr>Diapositiva 42</vt:lpstr>
      <vt:lpstr>Desarrollo basado en componentes</vt:lpstr>
      <vt:lpstr>Diapositiva 44</vt:lpstr>
      <vt:lpstr>Diapositiva 45</vt:lpstr>
      <vt:lpstr>Diapositiva 46</vt:lpstr>
      <vt:lpstr>Diapositiva 47</vt:lpstr>
      <vt:lpstr>Diapositiva 48</vt:lpstr>
      <vt:lpstr>Diapositiva 49</vt:lpstr>
      <vt:lpstr>Diapositiva 50</vt:lpstr>
      <vt:lpstr>Diapositiva 51</vt:lpstr>
      <vt:lpstr>Sql Injection</vt:lpstr>
      <vt:lpstr>Sql Injection</vt:lpstr>
      <vt:lpstr>Sql Injection - OWASP</vt:lpstr>
      <vt:lpstr>Sql Injection – Iniciar sesión</vt:lpstr>
      <vt:lpstr>Sql Injection – Iniciar sesión</vt:lpstr>
      <vt:lpstr>Sql Injection – Iniciar sesión</vt:lpstr>
      <vt:lpstr>Sql Injection – Iniciar sesión</vt:lpstr>
      <vt:lpstr>Sql Injection – Iniciar sesión</vt:lpstr>
      <vt:lpstr>Sql Injection – Iniciar sesión</vt:lpstr>
      <vt:lpstr>Sql Injection – Iniciar sesión</vt:lpstr>
      <vt:lpstr>Sql Injection – Obteniendo datos</vt:lpstr>
      <vt:lpstr>Sql Injection – Obteniendo datos</vt:lpstr>
      <vt:lpstr>Sql Injection – Obteniendo datos</vt:lpstr>
      <vt:lpstr>Sql Injection – Obteniendo datos</vt:lpstr>
      <vt:lpstr>Sql Injection – Obteniendo datos</vt:lpstr>
      <vt:lpstr>Sql Injection – Obteniendo datos</vt:lpstr>
      <vt:lpstr>Sql Injection – Obteniendo datos</vt:lpstr>
      <vt:lpstr>Sql Injection – URL</vt:lpstr>
      <vt:lpstr>Sql Injection – URL</vt:lpstr>
      <vt:lpstr>Sql Injection – URL</vt:lpstr>
      <vt:lpstr>Sql Injection – URL</vt:lpstr>
      <vt:lpstr>Sql Injection – URL</vt:lpstr>
      <vt:lpstr>Sql Injection – URL</vt:lpstr>
      <vt:lpstr>Sql Injection – URL</vt:lpstr>
      <vt:lpstr>Sql Injection – URL</vt:lpstr>
      <vt:lpstr>Sql Injection – Headers</vt:lpstr>
      <vt:lpstr>Sql Injection – Headers</vt:lpstr>
      <vt:lpstr>Sql Injection – Headers</vt:lpstr>
      <vt:lpstr>Sql Injection – Headers</vt:lpstr>
      <vt:lpstr>Blind Sql Injection</vt:lpstr>
      <vt:lpstr>Blind Sql Injection</vt:lpstr>
      <vt:lpstr>Blind Sql Injection</vt:lpstr>
      <vt:lpstr>Sql Injection – Solución</vt:lpstr>
      <vt:lpstr>Sql Injection – Por favor, formación</vt:lpstr>
      <vt:lpstr>Sql Injection no sólo afecta a la web</vt:lpstr>
      <vt:lpstr>Blind Sql Injection - Aplicaciones</vt:lpstr>
      <vt:lpstr>Reverse tabnabbing</vt:lpstr>
      <vt:lpstr>Reverse tabnabbing</vt:lpstr>
      <vt:lpstr>Reverse tabnabbing</vt:lpstr>
      <vt:lpstr>Reverse tabnabbing</vt:lpstr>
      <vt:lpstr>Reverse tabnabbing</vt:lpstr>
      <vt:lpstr>Reverse tabnabbing</vt:lpstr>
      <vt:lpstr>Reverse tabnabbing</vt:lpstr>
      <vt:lpstr>Reverse tabnabbing</vt:lpstr>
      <vt:lpstr>Reverse tabnabbing - Solución</vt:lpstr>
      <vt:lpstr>Reverse tabnabbing - Solución</vt:lpstr>
      <vt:lpstr>Reverse tabnabbing - Solución</vt:lpstr>
      <vt:lpstr>Reverse tabnabbing - Solución</vt:lpstr>
      <vt:lpstr>Reverse tabnabbing - Solución</vt:lpstr>
      <vt:lpstr>Reverse tabnabbing - Solución</vt:lpstr>
      <vt:lpstr>CSRF Cross Site Request Forgery</vt:lpstr>
      <vt:lpstr>CSRF</vt:lpstr>
      <vt:lpstr>CSRF</vt:lpstr>
      <vt:lpstr>CSRF</vt:lpstr>
      <vt:lpstr>CSRF</vt:lpstr>
      <vt:lpstr>CSRF</vt:lpstr>
      <vt:lpstr>CSRF</vt:lpstr>
      <vt:lpstr>CSRF – La solución</vt:lpstr>
      <vt:lpstr>CSRF – La solución</vt:lpstr>
      <vt:lpstr>CSRF – La solución</vt:lpstr>
      <vt:lpstr>CSRF – La solución</vt:lpstr>
      <vt:lpstr>CSRF – Publicidad …</vt:lpstr>
      <vt:lpstr>CSRF – Publicidad …</vt:lpstr>
      <vt:lpstr>XSS – Cross site scripting</vt:lpstr>
      <vt:lpstr>XSS – Cross Site Scripting</vt:lpstr>
      <vt:lpstr>XSS – El problema</vt:lpstr>
      <vt:lpstr>XSS – Una alerta</vt:lpstr>
      <vt:lpstr>XSS – Una alerta</vt:lpstr>
      <vt:lpstr>XSS – Sin comillas</vt:lpstr>
      <vt:lpstr>XSS – Sin comillas</vt:lpstr>
      <vt:lpstr>XSS – Leyendo cookies</vt:lpstr>
      <vt:lpstr>XSS – Leyendo cookies</vt:lpstr>
      <vt:lpstr>XSS – Leyendo cookies</vt:lpstr>
      <vt:lpstr>XSS – Creando un iFrame</vt:lpstr>
      <vt:lpstr>XSS – Creando un iFrame</vt:lpstr>
      <vt:lpstr>XSS – Con un KeyLogger</vt:lpstr>
      <vt:lpstr>XSS – Con un KeyLogger</vt:lpstr>
      <vt:lpstr>XSS – Con un KeyLogger</vt:lpstr>
      <vt:lpstr>XSS – La primera solución</vt:lpstr>
      <vt:lpstr>XSS – La primera solución</vt:lpstr>
      <vt:lpstr>XSS – No sólo script</vt:lpstr>
      <vt:lpstr>XSS – Ejemplo mXSS</vt:lpstr>
      <vt:lpstr>XSS – Ejemplo mXSS</vt:lpstr>
      <vt:lpstr>XSS – Ejemplo mXSS</vt:lpstr>
      <vt:lpstr>XSS – Muchos más ejemplos</vt:lpstr>
      <vt:lpstr>XSS – Solución</vt:lpstr>
      <vt:lpstr>Ataques DoS</vt:lpstr>
      <vt:lpstr>Ataques DoS – Denial of Service</vt:lpstr>
      <vt:lpstr>Ataques DoS amplificados</vt:lpstr>
      <vt:lpstr>Ataques DoS amplificados</vt:lpstr>
      <vt:lpstr>Ataques DoS amplificados</vt:lpstr>
      <vt:lpstr>Ataques DoS amplificados - Memcached</vt:lpstr>
      <vt:lpstr>Ataques DoS amplificados - Memcached</vt:lpstr>
      <vt:lpstr>Ataques DoS amplificados - Memcached</vt:lpstr>
      <vt:lpstr>Ataques DoS – Slow headers</vt:lpstr>
      <vt:lpstr>Desktop Keylogger</vt:lpstr>
      <vt:lpstr>Diapositiva 148</vt:lpstr>
      <vt:lpstr>Diapositiva 149</vt:lpstr>
      <vt:lpstr>Diapositiva 150</vt:lpstr>
      <vt:lpstr>Diapositiva 151</vt:lpstr>
      <vt:lpstr>Man in the middle</vt:lpstr>
      <vt:lpstr>Creando un proxy</vt:lpstr>
      <vt:lpstr>Creando un proxy</vt:lpstr>
      <vt:lpstr>Creando un proxy</vt:lpstr>
      <vt:lpstr>Creando un proxy</vt:lpstr>
      <vt:lpstr>Bloquear, redirigir, sustituir</vt:lpstr>
      <vt:lpstr>Bloquear, redirigir, sustituir</vt:lpstr>
      <vt:lpstr>R.A.T. – Remote Access Trojan</vt:lpstr>
      <vt:lpstr>RAT - Cliente</vt:lpstr>
      <vt:lpstr>RAT – Instrucciones</vt:lpstr>
      <vt:lpstr>RAT – Instrucciones</vt:lpstr>
      <vt:lpstr>RAT – Ataque DoS</vt:lpstr>
      <vt:lpstr>RAT – Ataque DoS</vt:lpstr>
      <vt:lpstr>RAT – Lectura contraseñas</vt:lpstr>
      <vt:lpstr>RAT – Lectura contraseñas</vt:lpstr>
      <vt:lpstr>Diapositiva 167</vt:lpstr>
      <vt:lpstr>Diapositiva 168</vt:lpstr>
      <vt:lpstr>Diapositiva 169</vt:lpstr>
      <vt:lpstr>Y así llegamos al final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Seguridad para programadores</dc:title>
  <dc:creator>jbautistam</dc:creator>
  <cp:lastModifiedBy>jbautistam</cp:lastModifiedBy>
  <cp:revision>612</cp:revision>
  <dcterms:created xsi:type="dcterms:W3CDTF">2017-03-20T10:51:17Z</dcterms:created>
  <dcterms:modified xsi:type="dcterms:W3CDTF">2019-10-12T10:52:17Z</dcterms:modified>
</cp:coreProperties>
</file>